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689" r:id="rId2"/>
  </p:sldMasterIdLst>
  <p:notesMasterIdLst>
    <p:notesMasterId r:id="rId46"/>
  </p:notesMasterIdLst>
  <p:sldIdLst>
    <p:sldId id="256" r:id="rId3"/>
    <p:sldId id="423" r:id="rId4"/>
    <p:sldId id="267" r:id="rId5"/>
    <p:sldId id="268" r:id="rId6"/>
    <p:sldId id="269" r:id="rId7"/>
    <p:sldId id="413" r:id="rId8"/>
    <p:sldId id="414" r:id="rId9"/>
    <p:sldId id="415" r:id="rId10"/>
    <p:sldId id="416" r:id="rId11"/>
    <p:sldId id="278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417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419" r:id="rId33"/>
    <p:sldId id="418" r:id="rId34"/>
    <p:sldId id="301" r:id="rId35"/>
    <p:sldId id="410" r:id="rId36"/>
    <p:sldId id="411" r:id="rId37"/>
    <p:sldId id="412" r:id="rId38"/>
    <p:sldId id="421" r:id="rId39"/>
    <p:sldId id="408" r:id="rId40"/>
    <p:sldId id="422" r:id="rId41"/>
    <p:sldId id="365" r:id="rId42"/>
    <p:sldId id="366" r:id="rId43"/>
    <p:sldId id="367" r:id="rId44"/>
    <p:sldId id="368" r:id="rId45"/>
  </p:sldIdLst>
  <p:sldSz cx="9144000" cy="5143500" type="screen16x9"/>
  <p:notesSz cx="6858000" cy="9144000"/>
  <p:embeddedFontLst>
    <p:embeddedFont>
      <p:font typeface="FreightSansLFPro" panose="02000506030000020004" pitchFamily="2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C7EAA11-F3C8-E349-B8B3-69B3E6F1C985}">
          <p14:sldIdLst>
            <p14:sldId id="256"/>
            <p14:sldId id="423"/>
            <p14:sldId id="267"/>
            <p14:sldId id="268"/>
            <p14:sldId id="269"/>
            <p14:sldId id="413"/>
            <p14:sldId id="414"/>
            <p14:sldId id="415"/>
            <p14:sldId id="416"/>
            <p14:sldId id="278"/>
            <p14:sldId id="279"/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  <p14:sldId id="417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419"/>
            <p14:sldId id="418"/>
            <p14:sldId id="301"/>
            <p14:sldId id="410"/>
            <p14:sldId id="411"/>
            <p14:sldId id="412"/>
            <p14:sldId id="421"/>
            <p14:sldId id="408"/>
          </p14:sldIdLst>
        </p14:section>
        <p14:section name="Backup" id="{4179DA6C-FCF3-0C4F-991F-4200FD4CA71F}">
          <p14:sldIdLst>
            <p14:sldId id="422"/>
            <p14:sldId id="365"/>
            <p14:sldId id="366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dit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5BD35-5707-4D20-81F1-29AB1FD26CE4}">
  <a:tblStyle styleId="{D735BD35-5707-4D20-81F1-29AB1FD26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05A130-88FA-4175-99D6-BCDCC10749E6}" styleName="Table_1">
    <a:wholeTbl>
      <a:tcTxStyle b="off" i="off">
        <a:font>
          <a:latin typeface="Gill Sans"/>
          <a:ea typeface="Gill Sans"/>
          <a:cs typeface="Gill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9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9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"/>
          <a:ea typeface="Gill Sans"/>
          <a:cs typeface="Gill Sans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/>
    <p:restoredTop sz="94558"/>
  </p:normalViewPr>
  <p:slideViewPr>
    <p:cSldViewPr snapToGrid="0">
      <p:cViewPr varScale="1">
        <p:scale>
          <a:sx n="155" d="100"/>
          <a:sy n="155" d="100"/>
        </p:scale>
        <p:origin x="10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52e39a8589_7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152e39a8589_7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phase is recycling and end of hardware life processing.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Portions of the hardware platforms can be repurposed for future iterations. </a:t>
            </a:r>
            <a:endParaRPr/>
          </a:p>
        </p:txBody>
      </p:sp>
      <p:sp>
        <p:nvSpPr>
          <p:cNvPr id="593" name="Google Shape;593;g152e39a8589_7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52e39a8589_7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152e39a8589_7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considering the carbon footprint of computing systems, systems, software, and hardware designers typically focus on product use or energy consumption.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152e39a8589_7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52e39a8589_7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g152e39a8589_7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through our analysis we find that for many use cases hardware manufacturing also contributes a significant portion of emissions to the overall hardware life cycle.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emissions from hardware use can be seen as opex-related emissions, we can think of emissions from manufacturing as capex-related footprint. </a:t>
            </a:r>
            <a:endParaRPr/>
          </a:p>
        </p:txBody>
      </p:sp>
      <p:sp>
        <p:nvSpPr>
          <p:cNvPr id="614" name="Google Shape;614;g152e39a8589_7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52e39a8589_7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152e39a8589_7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look at the breakdown of Apple’s overall company-level footprint of 25 million metric tons of CO2 in 2019.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hardware life cycle emissions are broken down into manufacturing shown in red, product use in green, transport in blue, and recycling in black.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 life cycle emissions account for nearly 98% of Apple’s footprint. </a:t>
            </a:r>
            <a:endParaRPr/>
          </a:p>
        </p:txBody>
      </p:sp>
      <p:sp>
        <p:nvSpPr>
          <p:cNvPr id="634" name="Google Shape;634;g152e39a8589_7_5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52e39a8589_7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152e39a8589_7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use accounts for 19% of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we find the majority of emissions are devoted to iOS devices like phones and tablets followed by macOS.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emissions over the course of the entire life time of devices – typically 3 years for mobile phones. </a:t>
            </a:r>
            <a:endParaRPr/>
          </a:p>
        </p:txBody>
      </p:sp>
      <p:sp>
        <p:nvSpPr>
          <p:cNvPr id="655" name="Google Shape;655;g152e39a8589_7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52e39a8589_7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152e39a8589_7_5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manufacturing emissions, we find integrated circuits account for 33% of emissions.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more than the emissions due to boards/flexes, aluminum, displays, and other electronics.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emissions are largely due to SoCs, DRAMs, NAND Flash components in mobile devices --- directly related to hardware design and development. </a:t>
            </a:r>
            <a:endParaRPr/>
          </a:p>
        </p:txBody>
      </p:sp>
      <p:sp>
        <p:nvSpPr>
          <p:cNvPr id="666" name="Google Shape;666;g152e39a8589_7_5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2e39a8589_7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g152e39a8589_7_5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these emissions are aggregated across hundreds of millions of phones, iPADs, and other consumer devices sold each year.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 study the emission breakdowns for individual hardware platforms. </a:t>
            </a:r>
            <a:endParaRPr/>
          </a:p>
        </p:txBody>
      </p:sp>
      <p:sp>
        <p:nvSpPr>
          <p:cNvPr id="678" name="Google Shape;678;g152e39a8589_7_5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52e39a8589_7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g152e39a8589_7_5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here we look at the carbon footprint breakdown of mobile devices.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x-axis we have 8 mobile devices. The first four are battery operated like iPads, iPhones, Apple Watches, and Laptops.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four are always connected or plugged in devices like personal assistants, desktops and gaming stations.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y-axis we have the absolute carbon footprint in log scale.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black we see the end to end life cycle emissions, in red the manufacturing portion, and in green the emissions from hardware use and energy consumption.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152e39a8589_7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52e39a8589_7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g152e39a8589_7_5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Across the battery operated devices we find that roughly 75% of emissions come from hardware manufacturing.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g152e39a8589_7_5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2e39a8589_7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152e39a8589_7_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 for plugged in devices we find the majority of emissions coming from energy consumption and roughly one third the footprint comes from hardware manufacturing.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attribute the differences in carbon footprint breakdown across battery operated and always-connected devices to come from varying user behaviors such as frequency of use, different types of workloads, idle and sleep cycles, lifetime of hardware, 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interesting point we see from this analysis is that the overall and manufacturing-related carbon footprints are not one-time, static costs.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Instead, they scale with hardware resources available in each platform.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paper you can find additional details about the carbon footprint breakdown across an even wider range of devices.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for now, what I want to look at is another cross-section of this design space. Namely, how the carbon footprint of devices has been scaling over time.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"/>
            </a:br>
            <a:r>
              <a:rPr lang="en"/>
              <a:t>### For example, the Mac Pro desktop without displays comprises the largest footprint given it comprises the largest hardware resources in terms of SoC capabilities, memory, and storage.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152e39a8589_7_6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E9DA37D3-6F8F-A351-9E86-53B66E62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>
            <a:extLst>
              <a:ext uri="{FF2B5EF4-FFF2-40B4-BE49-F238E27FC236}">
                <a16:creationId xmlns:a16="http://schemas.microsoft.com/office/drawing/2014/main" id="{B4F8F60F-E03B-EF85-BC14-87C159410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>
            <a:extLst>
              <a:ext uri="{FF2B5EF4-FFF2-40B4-BE49-F238E27FC236}">
                <a16:creationId xmlns:a16="http://schemas.microsoft.com/office/drawing/2014/main" id="{F07BFA2E-3C8E-3257-B07F-9C2DE17AD1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>
            <a:extLst>
              <a:ext uri="{FF2B5EF4-FFF2-40B4-BE49-F238E27FC236}">
                <a16:creationId xmlns:a16="http://schemas.microsoft.com/office/drawing/2014/main" id="{F917B421-DC53-5736-05A6-A0BDC0366C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901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1834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2e39a8589_7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g152e39a8589_7_7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study the breakdown of carbon emissions at the data center scale we use the green house gas protocol.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GHG protocol is used by many companies including technology companies like Google, Facebook, Apple, Microsoft, and others.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GHG protocol categories emissions into three main scopes.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g152e39a8589_7_7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52e39a8589_7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g152e39a8589_7_7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Scope 1 quantifies emissions directly from burning diesel, gas, and refrigerants in facilities.</a:t>
            </a:r>
            <a:endParaRPr/>
          </a:p>
        </p:txBody>
      </p:sp>
      <p:sp>
        <p:nvSpPr>
          <p:cNvPr id="766" name="Google Shape;766;g152e39a8589_7_7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52e39a8589_7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152e39a8589_7_8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2 quantifies the emissions from purchased energy.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the impact of buying renewable energy sources to offset the net or average carbon footprint from energy being consumed by data centers.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net emission factor does not ensure that every unit of energy consumed by data centers comes from renewable energy but rather the average carbon intensity of energy consumed. </a:t>
            </a:r>
            <a:endParaRPr/>
          </a:p>
        </p:txBody>
      </p:sp>
      <p:sp>
        <p:nvSpPr>
          <p:cNvPr id="781" name="Google Shape;781;g152e39a8589_7_8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52e39a8589_7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g152e39a8589_7_8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we have Scope 3 which comprises emissions from the supply chain.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Depending on the company, the supply chain can be separated into the upstream and down-stream supply chain.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upstream primarily includes capital and purchased goods, business travel, and infrastructure setup.</a:t>
            </a:r>
            <a:endParaRPr/>
          </a:p>
        </p:txBody>
      </p:sp>
      <p:sp>
        <p:nvSpPr>
          <p:cNvPr id="799" name="Google Shape;799;g152e39a8589_7_8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2e39a8589_7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g152e39a8589_7_8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 the down stream supply chain and Scope 3 emissions comprise the use of sold goods and transportation and distribution of goods.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in the context of data center oriented technology companies like Facebook and Google, Scope 3 emissions ar edominate dby the upstream footprint. </a:t>
            </a:r>
            <a:endParaRPr/>
          </a:p>
        </p:txBody>
      </p:sp>
      <p:sp>
        <p:nvSpPr>
          <p:cNvPr id="820" name="Google Shape;820;g152e39a8589_7_8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52e39a8589_7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152e39a8589_7_8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that, in terms of data centers, Scope 2 emissions come from opex—related activities.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 Scope 1 and Scope 3 emissions come from capex-related activites. </a:t>
            </a:r>
            <a:endParaRPr/>
          </a:p>
        </p:txBody>
      </p:sp>
      <p:sp>
        <p:nvSpPr>
          <p:cNvPr id="844" name="Google Shape;844;g152e39a8589_7_8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52e39a8589_7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g152e39a8589_7_8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look at the historical trends in Facebook’s carbon footprint using the GHG protocol.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blue we see net Scope 1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green, net Scope 2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red, net Scope 3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x-axis we look at the breakdown between 2014 to 2019.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69" name="Google Shape;869;g152e39a8589_7_8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52e39a8589_7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152e39a8589_7_9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 the far right, we see the impact of Facebook purchasing renewable energy as the difference between the black dashed line and the green. We see Scope 2 emissions greatly reduce upon powering data centers with renewable energy. </a:t>
            </a:r>
            <a:endParaRPr/>
          </a:p>
        </p:txBody>
      </p:sp>
      <p:sp>
        <p:nvSpPr>
          <p:cNvPr id="893" name="Google Shape;893;g152e39a8589_7_9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52e39a8589_7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g152e39a8589_7_9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Following the mobile analysis, we find that Scope 3 dominates Facebook’s carbon emissions. </a:t>
            </a:r>
            <a:endParaRPr/>
          </a:p>
        </p:txBody>
      </p:sp>
      <p:sp>
        <p:nvSpPr>
          <p:cNvPr id="919" name="Google Shape;919;g152e39a8589_7_9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2e39a8589_7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52e39a8589_7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we ask the question, where does computing’s carbon footprint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journey to answer this question what we found was quite surprising to some of our collaborators that have spent a lot of time thinking about hardware performance and energy efficiency optimizations.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52e39a8589_7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52e39a8589_7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5" name="Google Shape;945;g152e39a8589_7_9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Interestingly we see a large increase in Facebook’s Scope 3 emissions between 2018 and 2019.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The increase is primarily due to a change in hardware footprint disclosure practices.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In particular prior to 2018, the carbon footprint related to emissions from manufacturing servers found in the data center were not included.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After 2018, hardware manufacturing emissions began to be included causing a stark rise in Scope 3 emissions.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The change disclosure practices highlight the need to motivate companies to report their carbon emissions over time.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/>
              <a:t>In fact, we see similar trends across other data center oriented companies, like Google as outline din the paper below. </a:t>
            </a:r>
            <a:endParaRPr/>
          </a:p>
        </p:txBody>
      </p:sp>
      <p:sp>
        <p:nvSpPr>
          <p:cNvPr id="946" name="Google Shape;946;g152e39a8589_7_9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52e39a8589_17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52e39a8589_17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4816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e39a8589_1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e39a8589_1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e39a8589_1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e39a8589_1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6580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e39a8589_1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e39a8589_1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82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e39a8589_1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e39a8589_1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0541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7791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5836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5332db1e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7" name="Google Shape;2147;g15332db1e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 we study the tradeoff between performance and manufacturing related carbon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the x-axis we have mobile Net v1 inference throughput gathered from Geekbench measurements.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the y-axis we have manufacturing-related emissions gathered from publicly available sustainability reports from LCAs of devices with 128 GB capacity.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yellow and green we have example mobile devices from 2015 and 2016.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 denotes devices from Huawei and A from apple.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g15332db1e8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2e39a8589_7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152e39a8589_7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particular we found that computing’s carbon footprint comes not only from energy consumed by running applications on hardware </a:t>
            </a:r>
            <a:endParaRPr/>
          </a:p>
        </p:txBody>
      </p:sp>
      <p:sp>
        <p:nvSpPr>
          <p:cNvPr id="365" name="Google Shape;365;g152e39a8589_7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15332db1e8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7" name="Google Shape;2157;g15332db1e8c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2017 in blue, we find a pareto curve forming between mobile performance and manufacturing related carbon emissions. </a:t>
            </a:r>
            <a:endParaRPr/>
          </a:p>
        </p:txBody>
      </p:sp>
      <p:sp>
        <p:nvSpPr>
          <p:cNvPr id="2158" name="Google Shape;2158;g15332db1e8c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15332db1e8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7" name="Google Shape;2167;g15332db1e8c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analyzing devices from 2018 in black and 2019 in red, we find that the Pareto-frontier from 2017 and 2019 shifted strictly to the right.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result, while performance has improved, carbon footprint has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performance advantages are a result of both algorithm and hardware improvements.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 we need to think about ways to not only shift this Pareto to the right, but also downwards to lower emissions.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carbon-aware resource provisioning and increasing the lifetime of hardware used.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g15332db1e8c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5332db1e8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9" name="Google Shape;2179;g15332db1e8c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fact, in the paper we show that it takes over 3 years of continuously running AI inferences on a Pixel 3 phone for the carbon footprint from energy consumption to equal that of hardware manufacturing.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years is the average life time of our mobile phones!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highlights the need to extend hardware lifetimes through increased reliability and future proofing hardware to provide sufficient performance on emerging applications.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generally, lower footprint devices are crucial towards a sustainable computing future.</a:t>
            </a:r>
            <a:endParaRPr/>
          </a:p>
        </p:txBody>
      </p:sp>
      <p:sp>
        <p:nvSpPr>
          <p:cNvPr id="2180" name="Google Shape;2180;g15332db1e8c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2e39a8589_7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152e39a8589_7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also from manufacturing hardware devices.</a:t>
            </a:r>
            <a:endParaRPr/>
          </a:p>
        </p:txBody>
      </p:sp>
      <p:sp>
        <p:nvSpPr>
          <p:cNvPr id="385" name="Google Shape;385;g152e39a8589_7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9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97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9836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332db1e8c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332db1e8c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496" name="Google Shape;496;g15332db1e8c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462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hyperlink" Target="https://cloudblogs.microsoft.com/industry-blog/sustainability/2022/03/24/how-microsoft-is-using-an-internal-carbon-fee-to-reach-its-carbon-negative-goal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718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 dirty="0"/>
              <a:t>ACT: </a:t>
            </a:r>
            <a:r>
              <a:rPr lang="en" sz="4580" b="1" u="sng" dirty="0"/>
              <a:t>A</a:t>
            </a:r>
            <a:r>
              <a:rPr lang="en" sz="4580" dirty="0"/>
              <a:t>rchitectural </a:t>
            </a:r>
            <a:r>
              <a:rPr lang="en" sz="4580" b="1" u="sng" dirty="0"/>
              <a:t>C</a:t>
            </a:r>
            <a:r>
              <a:rPr lang="en" sz="4580" dirty="0"/>
              <a:t>arbon Modeling </a:t>
            </a:r>
            <a:r>
              <a:rPr lang="en" sz="4580" b="1" u="sng" dirty="0"/>
              <a:t>T</a:t>
            </a:r>
            <a:r>
              <a:rPr lang="en" sz="4580" dirty="0"/>
              <a:t>ools</a:t>
            </a:r>
            <a:endParaRPr sz="4580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311700" y="1764485"/>
            <a:ext cx="8591700" cy="33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@ MICRO 2024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Tutorial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Leo Han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Udit Gupta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9" name="Google Shape;239;p44"/>
          <p:cNvPicPr preferRelativeResize="0"/>
          <p:nvPr/>
        </p:nvPicPr>
        <p:blipFill rotWithShape="1">
          <a:blip r:embed="rId4">
            <a:alphaModFix/>
          </a:blip>
          <a:srcRect l="8615" r="9181"/>
          <a:stretch/>
        </p:blipFill>
        <p:spPr>
          <a:xfrm>
            <a:off x="3658296" y="2877881"/>
            <a:ext cx="1898508" cy="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6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/>
              <a:t>L</a:t>
            </a:r>
            <a:r>
              <a:rPr lang="en" sz="3000"/>
              <a:t>ife </a:t>
            </a:r>
            <a:r>
              <a:rPr lang="en" sz="3000" b="1" u="sng"/>
              <a:t>C</a:t>
            </a:r>
            <a:r>
              <a:rPr lang="en" sz="3000"/>
              <a:t>ycle </a:t>
            </a:r>
            <a:r>
              <a:rPr lang="en" sz="3000" b="1" u="sng"/>
              <a:t>A</a:t>
            </a:r>
            <a:r>
              <a:rPr lang="en" sz="3000"/>
              <a:t>nalysis: key to understanding carbon emissions</a:t>
            </a:r>
            <a:endParaRPr/>
          </a:p>
        </p:txBody>
      </p:sp>
      <p:sp>
        <p:nvSpPr>
          <p:cNvPr id="596" name="Google Shape;596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97" name="Google Shape;5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50" y="2854075"/>
            <a:ext cx="9016750" cy="81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/>
              <a:t>L</a:t>
            </a:r>
            <a:r>
              <a:rPr lang="en" sz="3000"/>
              <a:t>ife </a:t>
            </a:r>
            <a:r>
              <a:rPr lang="en" sz="3000" b="1" u="sng"/>
              <a:t>C</a:t>
            </a:r>
            <a:r>
              <a:rPr lang="en" sz="3000"/>
              <a:t>ycle </a:t>
            </a:r>
            <a:r>
              <a:rPr lang="en" sz="3000" b="1" u="sng"/>
              <a:t>A</a:t>
            </a:r>
            <a:r>
              <a:rPr lang="en" sz="3000"/>
              <a:t>nalysis: key to understanding carbon emissions</a:t>
            </a:r>
            <a:endParaRPr/>
          </a:p>
        </p:txBody>
      </p:sp>
      <p:sp>
        <p:nvSpPr>
          <p:cNvPr id="604" name="Google Shape;604;p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05" name="Google Shape;605;p67"/>
          <p:cNvSpPr txBox="1"/>
          <p:nvPr/>
        </p:nvSpPr>
        <p:spPr>
          <a:xfrm>
            <a:off x="4885820" y="1044216"/>
            <a:ext cx="1674456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  <a:endParaRPr sz="1100"/>
          </a:p>
        </p:txBody>
      </p:sp>
      <p:cxnSp>
        <p:nvCxnSpPr>
          <p:cNvPr id="606" name="Google Shape;606;p67"/>
          <p:cNvCxnSpPr>
            <a:stCxn id="605" idx="2"/>
          </p:cNvCxnSpPr>
          <p:nvPr/>
        </p:nvCxnSpPr>
        <p:spPr>
          <a:xfrm>
            <a:off x="5723048" y="1759796"/>
            <a:ext cx="0" cy="13770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07" name="Google Shape;607;p67"/>
          <p:cNvSpPr txBox="1"/>
          <p:nvPr/>
        </p:nvSpPr>
        <p:spPr>
          <a:xfrm>
            <a:off x="4224265" y="2038276"/>
            <a:ext cx="3093747" cy="623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Focus of systems, software, and hardware designers</a:t>
            </a:r>
            <a:endParaRPr sz="1100"/>
          </a:p>
        </p:txBody>
      </p:sp>
      <p:sp>
        <p:nvSpPr>
          <p:cNvPr id="608" name="Google Shape;608;p67"/>
          <p:cNvSpPr txBox="1"/>
          <p:nvPr/>
        </p:nvSpPr>
        <p:spPr>
          <a:xfrm>
            <a:off x="4959119" y="4359482"/>
            <a:ext cx="152785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“Operational”</a:t>
            </a:r>
            <a:endParaRPr sz="1100" dirty="0"/>
          </a:p>
        </p:txBody>
      </p:sp>
      <p:cxnSp>
        <p:nvCxnSpPr>
          <p:cNvPr id="609" name="Google Shape;609;p67"/>
          <p:cNvCxnSpPr>
            <a:cxnSpLocks/>
            <a:stCxn id="608" idx="0"/>
          </p:cNvCxnSpPr>
          <p:nvPr/>
        </p:nvCxnSpPr>
        <p:spPr>
          <a:xfrm flipV="1">
            <a:off x="5723048" y="3729870"/>
            <a:ext cx="0" cy="629612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10" name="Google Shape;6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50" y="2854075"/>
            <a:ext cx="9016750" cy="81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8"/>
          <p:cNvSpPr txBox="1">
            <a:spLocks noGrp="1"/>
          </p:cNvSpPr>
          <p:nvPr>
            <p:ph type="title"/>
          </p:nvPr>
        </p:nvSpPr>
        <p:spPr>
          <a:xfrm>
            <a:off x="127261" y="53443"/>
            <a:ext cx="901673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1" u="sng" dirty="0"/>
              <a:t>L</a:t>
            </a:r>
            <a:r>
              <a:rPr lang="en" sz="3000" dirty="0"/>
              <a:t>ife </a:t>
            </a:r>
            <a:r>
              <a:rPr lang="en" sz="3000" b="1" u="sng" dirty="0"/>
              <a:t>C</a:t>
            </a:r>
            <a:r>
              <a:rPr lang="en" sz="3000" dirty="0"/>
              <a:t>ycle </a:t>
            </a:r>
            <a:r>
              <a:rPr lang="en" sz="3000" b="1" u="sng" dirty="0"/>
              <a:t>A</a:t>
            </a:r>
            <a:r>
              <a:rPr lang="en" sz="3000" dirty="0"/>
              <a:t>nalysis: key to understanding carbon emissions</a:t>
            </a:r>
            <a:endParaRPr dirty="0"/>
          </a:p>
        </p:txBody>
      </p:sp>
      <p:sp>
        <p:nvSpPr>
          <p:cNvPr id="617" name="Google Shape;61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18" name="Google Shape;618;p68"/>
          <p:cNvSpPr txBox="1"/>
          <p:nvPr/>
        </p:nvSpPr>
        <p:spPr>
          <a:xfrm>
            <a:off x="4885820" y="1044216"/>
            <a:ext cx="1674456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  <a:endParaRPr sz="1100" dirty="0"/>
          </a:p>
        </p:txBody>
      </p:sp>
      <p:cxnSp>
        <p:nvCxnSpPr>
          <p:cNvPr id="619" name="Google Shape;619;p68"/>
          <p:cNvCxnSpPr>
            <a:stCxn id="618" idx="2"/>
          </p:cNvCxnSpPr>
          <p:nvPr/>
        </p:nvCxnSpPr>
        <p:spPr>
          <a:xfrm>
            <a:off x="5723048" y="1759796"/>
            <a:ext cx="0" cy="13770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0" name="Google Shape;620;p68"/>
          <p:cNvSpPr txBox="1"/>
          <p:nvPr/>
        </p:nvSpPr>
        <p:spPr>
          <a:xfrm>
            <a:off x="4224265" y="2038276"/>
            <a:ext cx="3093747" cy="623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Focus of systems, software, and hardware designers</a:t>
            </a:r>
            <a:endParaRPr sz="1100" dirty="0"/>
          </a:p>
        </p:txBody>
      </p:sp>
      <p:sp>
        <p:nvSpPr>
          <p:cNvPr id="623" name="Google Shape;623;p68"/>
          <p:cNvSpPr txBox="1"/>
          <p:nvPr/>
        </p:nvSpPr>
        <p:spPr>
          <a:xfrm>
            <a:off x="249527" y="4368190"/>
            <a:ext cx="138125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“Embodied”</a:t>
            </a:r>
            <a:endParaRPr sz="1100" dirty="0"/>
          </a:p>
        </p:txBody>
      </p:sp>
      <p:cxnSp>
        <p:nvCxnSpPr>
          <p:cNvPr id="624" name="Google Shape;624;p68"/>
          <p:cNvCxnSpPr/>
          <p:nvPr/>
        </p:nvCxnSpPr>
        <p:spPr>
          <a:xfrm rot="10800000">
            <a:off x="940157" y="3804050"/>
            <a:ext cx="0" cy="564139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5" name="Google Shape;625;p68"/>
          <p:cNvCxnSpPr/>
          <p:nvPr/>
        </p:nvCxnSpPr>
        <p:spPr>
          <a:xfrm>
            <a:off x="940157" y="1782682"/>
            <a:ext cx="0" cy="1376896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6" name="Google Shape;626;p68"/>
          <p:cNvSpPr txBox="1"/>
          <p:nvPr/>
        </p:nvSpPr>
        <p:spPr>
          <a:xfrm>
            <a:off x="35999" y="1057358"/>
            <a:ext cx="1808315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</a:t>
            </a:r>
            <a:endParaRPr sz="1100" dirty="0"/>
          </a:p>
        </p:txBody>
      </p:sp>
      <p:sp>
        <p:nvSpPr>
          <p:cNvPr id="627" name="Google Shape;627;p68"/>
          <p:cNvSpPr txBox="1"/>
          <p:nvPr/>
        </p:nvSpPr>
        <p:spPr>
          <a:xfrm>
            <a:off x="1553" y="2078417"/>
            <a:ext cx="1877205" cy="623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Emissions from fabs building chips</a:t>
            </a:r>
            <a:endParaRPr sz="1100" dirty="0"/>
          </a:p>
        </p:txBody>
      </p:sp>
      <p:sp>
        <p:nvSpPr>
          <p:cNvPr id="628" name="Google Shape;628;p68"/>
          <p:cNvSpPr txBox="1"/>
          <p:nvPr/>
        </p:nvSpPr>
        <p:spPr>
          <a:xfrm>
            <a:off x="1479551" y="4105358"/>
            <a:ext cx="2413000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Overheads from infrastructure related activities</a:t>
            </a:r>
            <a:endParaRPr sz="1100" dirty="0"/>
          </a:p>
        </p:txBody>
      </p:sp>
      <p:pic>
        <p:nvPicPr>
          <p:cNvPr id="630" name="Google Shape;6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50" y="2854075"/>
            <a:ext cx="9016750" cy="818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8;p67">
            <a:extLst>
              <a:ext uri="{FF2B5EF4-FFF2-40B4-BE49-F238E27FC236}">
                <a16:creationId xmlns:a16="http://schemas.microsoft.com/office/drawing/2014/main" id="{C1BEE9F6-224F-8D07-1027-86CC0D3439D4}"/>
              </a:ext>
            </a:extLst>
          </p:cNvPr>
          <p:cNvSpPr txBox="1"/>
          <p:nvPr/>
        </p:nvSpPr>
        <p:spPr>
          <a:xfrm>
            <a:off x="4959119" y="4359482"/>
            <a:ext cx="152785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“Operational”</a:t>
            </a:r>
            <a:endParaRPr sz="1100" dirty="0"/>
          </a:p>
        </p:txBody>
      </p:sp>
      <p:cxnSp>
        <p:nvCxnSpPr>
          <p:cNvPr id="3" name="Google Shape;609;p67">
            <a:extLst>
              <a:ext uri="{FF2B5EF4-FFF2-40B4-BE49-F238E27FC236}">
                <a16:creationId xmlns:a16="http://schemas.microsoft.com/office/drawing/2014/main" id="{FF617015-708D-0D59-7289-4020DAB2790F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723048" y="3729870"/>
            <a:ext cx="0" cy="629612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Manufacturing dominates Apple’s overall carbon footprint</a:t>
            </a:r>
            <a:endParaRPr dirty="0"/>
          </a:p>
        </p:txBody>
      </p:sp>
      <p:sp>
        <p:nvSpPr>
          <p:cNvPr id="637" name="Google Shape;637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38" name="Google Shape;638;p6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639" name="Google Shape;63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6" y="672505"/>
            <a:ext cx="4950046" cy="39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Manufacturing dominates Apple’s overall carbon footprint</a:t>
            </a:r>
            <a:endParaRPr/>
          </a:p>
        </p:txBody>
      </p:sp>
      <p:sp>
        <p:nvSpPr>
          <p:cNvPr id="658" name="Google Shape;658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59" name="Google Shape;65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5" y="670718"/>
            <a:ext cx="4950046" cy="39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662" name="Google Shape;66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Manufacturing dominates Apple’s overall carbon footprint</a:t>
            </a:r>
            <a:endParaRPr/>
          </a:p>
        </p:txBody>
      </p:sp>
      <p:sp>
        <p:nvSpPr>
          <p:cNvPr id="669" name="Google Shape;669;p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0" name="Google Shape;670;p72"/>
          <p:cNvSpPr/>
          <p:nvPr/>
        </p:nvSpPr>
        <p:spPr>
          <a:xfrm>
            <a:off x="6262141" y="1019963"/>
            <a:ext cx="2738821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Integrated circuits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 for 33% of emissions (SoCs, DRAMs, NAND Flash) </a:t>
            </a:r>
            <a:endParaRPr sz="1100"/>
          </a:p>
        </p:txBody>
      </p:sp>
      <p:pic>
        <p:nvPicPr>
          <p:cNvPr id="671" name="Google Shape;67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6" y="670718"/>
            <a:ext cx="4950045" cy="39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673" name="Google Shape;673;p72"/>
          <p:cNvSpPr txBox="1"/>
          <p:nvPr/>
        </p:nvSpPr>
        <p:spPr>
          <a:xfrm>
            <a:off x="628650" y="1717333"/>
            <a:ext cx="2159190" cy="185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Manufacturing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accounts for 74% of Apple’s end to end breakdown in 2019</a:t>
            </a:r>
            <a:endParaRPr sz="1100"/>
          </a:p>
        </p:txBody>
      </p:sp>
      <p:pic>
        <p:nvPicPr>
          <p:cNvPr id="674" name="Google Shape;67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804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Manufacturing dominates Apple’s overall carbon footprint</a:t>
            </a:r>
            <a:endParaRPr/>
          </a:p>
        </p:txBody>
      </p:sp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82" name="Google Shape;682;p73"/>
          <p:cNvSpPr txBox="1"/>
          <p:nvPr/>
        </p:nvSpPr>
        <p:spPr>
          <a:xfrm>
            <a:off x="596458" y="4859794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“Chasing Carbon: The Elusive Environmental Footprint of Computing” Gupta et. al. (HPCA 2021) https://arxiv.org/abs/2011.02839</a:t>
            </a:r>
            <a:endParaRPr sz="1100"/>
          </a:p>
        </p:txBody>
      </p:sp>
      <p:sp>
        <p:nvSpPr>
          <p:cNvPr id="683" name="Google Shape;683;p73"/>
          <p:cNvSpPr/>
          <p:nvPr/>
        </p:nvSpPr>
        <p:spPr>
          <a:xfrm>
            <a:off x="6262141" y="1019963"/>
            <a:ext cx="2738821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Integrated circuits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 for 33% of emissions (SoCs, DRAMs, NAND Flash) </a:t>
            </a:r>
            <a:endParaRPr sz="1100"/>
          </a:p>
        </p:txBody>
      </p:sp>
      <p:pic>
        <p:nvPicPr>
          <p:cNvPr id="684" name="Google Shape;684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86" y="670718"/>
            <a:ext cx="4950045" cy="39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3"/>
          <p:cNvSpPr/>
          <p:nvPr/>
        </p:nvSpPr>
        <p:spPr>
          <a:xfrm>
            <a:off x="122693" y="3318411"/>
            <a:ext cx="8898614" cy="807914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Aggregating across hundreds of millions of phones, iPads, and other consumer devices sold every year!</a:t>
            </a:r>
            <a:endParaRPr sz="1100"/>
          </a:p>
        </p:txBody>
      </p:sp>
      <p:sp>
        <p:nvSpPr>
          <p:cNvPr id="686" name="Google Shape;686;p73"/>
          <p:cNvSpPr txBox="1"/>
          <p:nvPr/>
        </p:nvSpPr>
        <p:spPr>
          <a:xfrm>
            <a:off x="628650" y="1717333"/>
            <a:ext cx="2159190" cy="1850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Manufacturing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accounts for 74% of Apple’s end to end breakdown in 2019</a:t>
            </a:r>
            <a:endParaRPr sz="1100"/>
          </a:p>
        </p:txBody>
      </p:sp>
      <p:pic>
        <p:nvPicPr>
          <p:cNvPr id="687" name="Google Shape;68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338" y="4395200"/>
            <a:ext cx="4563123" cy="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4"/>
          <p:cNvSpPr txBox="1">
            <a:spLocks noGrp="1"/>
          </p:cNvSpPr>
          <p:nvPr>
            <p:ph type="title"/>
          </p:nvPr>
        </p:nvSpPr>
        <p:spPr>
          <a:xfrm>
            <a:off x="628650" y="130759"/>
            <a:ext cx="828034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dirty="0"/>
              <a:t>Carbon footprint characteristics vary across devices</a:t>
            </a:r>
            <a:endParaRPr dirty="0"/>
          </a:p>
        </p:txBody>
      </p:sp>
      <p:sp>
        <p:nvSpPr>
          <p:cNvPr id="694" name="Google Shape;694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95" name="Google Shape;695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5863"/>
            <a:ext cx="5486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/>
          </a:p>
        </p:txBody>
      </p:sp>
      <p:sp>
        <p:nvSpPr>
          <p:cNvPr id="697" name="Google Shape;697;p74"/>
          <p:cNvSpPr/>
          <p:nvPr/>
        </p:nvSpPr>
        <p:spPr>
          <a:xfrm>
            <a:off x="3589867" y="2353733"/>
            <a:ext cx="3530600" cy="13377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74"/>
          <p:cNvSpPr/>
          <p:nvPr/>
        </p:nvSpPr>
        <p:spPr>
          <a:xfrm>
            <a:off x="4224867" y="1369219"/>
            <a:ext cx="2895599" cy="13377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74"/>
          <p:cNvSpPr txBox="1"/>
          <p:nvPr/>
        </p:nvSpPr>
        <p:spPr>
          <a:xfrm>
            <a:off x="596458" y="777335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public industry validated sustainability reports and life cycle analyses</a:t>
            </a:r>
            <a:endParaRPr sz="1100"/>
          </a:p>
        </p:txBody>
      </p:sp>
      <p:sp>
        <p:nvSpPr>
          <p:cNvPr id="700" name="Google Shape;700;p74"/>
          <p:cNvSpPr/>
          <p:nvPr/>
        </p:nvSpPr>
        <p:spPr>
          <a:xfrm>
            <a:off x="2996222" y="4755708"/>
            <a:ext cx="1903401" cy="352142"/>
          </a:xfrm>
          <a:prstGeom prst="rect">
            <a:avLst/>
          </a:prstGeom>
          <a:solidFill>
            <a:srgbClr val="C00000">
              <a:alpha val="3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operated</a:t>
            </a:r>
            <a:endParaRPr sz="1100" dirty="0"/>
          </a:p>
        </p:txBody>
      </p:sp>
      <p:sp>
        <p:nvSpPr>
          <p:cNvPr id="701" name="Google Shape;701;p74"/>
          <p:cNvSpPr/>
          <p:nvPr/>
        </p:nvSpPr>
        <p:spPr>
          <a:xfrm>
            <a:off x="5196078" y="4760227"/>
            <a:ext cx="1903401" cy="352142"/>
          </a:xfrm>
          <a:prstGeom prst="rect">
            <a:avLst/>
          </a:prstGeom>
          <a:solidFill>
            <a:srgbClr val="548135">
              <a:alpha val="5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Plugged in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5"/>
          <p:cNvSpPr txBox="1">
            <a:spLocks noGrp="1"/>
          </p:cNvSpPr>
          <p:nvPr>
            <p:ph type="title"/>
          </p:nvPr>
        </p:nvSpPr>
        <p:spPr>
          <a:xfrm>
            <a:off x="628650" y="130759"/>
            <a:ext cx="828034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Carbon footprint characteristics vary across devices</a:t>
            </a:r>
            <a:endParaRPr/>
          </a:p>
        </p:txBody>
      </p:sp>
      <p:sp>
        <p:nvSpPr>
          <p:cNvPr id="708" name="Google Shape;708;p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709" name="Google Shape;70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5863"/>
            <a:ext cx="5486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711" name="Google Shape;711;p75"/>
          <p:cNvSpPr txBox="1"/>
          <p:nvPr/>
        </p:nvSpPr>
        <p:spPr>
          <a:xfrm>
            <a:off x="596458" y="777335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public industry validated sustainability reports and life cycle analyses</a:t>
            </a:r>
            <a:endParaRPr sz="1100"/>
          </a:p>
        </p:txBody>
      </p:sp>
      <p:sp>
        <p:nvSpPr>
          <p:cNvPr id="712" name="Google Shape;712;p75"/>
          <p:cNvSpPr/>
          <p:nvPr/>
        </p:nvSpPr>
        <p:spPr>
          <a:xfrm>
            <a:off x="4899623" y="1369219"/>
            <a:ext cx="2220844" cy="23222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5"/>
          <p:cNvSpPr/>
          <p:nvPr/>
        </p:nvSpPr>
        <p:spPr>
          <a:xfrm>
            <a:off x="2846070" y="1369219"/>
            <a:ext cx="2053553" cy="2322248"/>
          </a:xfrm>
          <a:prstGeom prst="rect">
            <a:avLst/>
          </a:prstGeom>
          <a:solidFill>
            <a:srgbClr val="C00000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5"/>
          <p:cNvSpPr/>
          <p:nvPr/>
        </p:nvSpPr>
        <p:spPr>
          <a:xfrm>
            <a:off x="2996222" y="4755708"/>
            <a:ext cx="1903401" cy="352142"/>
          </a:xfrm>
          <a:prstGeom prst="rect">
            <a:avLst/>
          </a:prstGeom>
          <a:solidFill>
            <a:srgbClr val="C00000">
              <a:alpha val="3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operated</a:t>
            </a:r>
            <a:endParaRPr sz="1100"/>
          </a:p>
        </p:txBody>
      </p:sp>
      <p:sp>
        <p:nvSpPr>
          <p:cNvPr id="715" name="Google Shape;715;p75"/>
          <p:cNvSpPr/>
          <p:nvPr/>
        </p:nvSpPr>
        <p:spPr>
          <a:xfrm>
            <a:off x="5196078" y="4760227"/>
            <a:ext cx="1903401" cy="352142"/>
          </a:xfrm>
          <a:prstGeom prst="rect">
            <a:avLst/>
          </a:prstGeom>
          <a:solidFill>
            <a:srgbClr val="548135">
              <a:alpha val="5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Plugged in</a:t>
            </a:r>
            <a:endParaRPr sz="1100"/>
          </a:p>
        </p:txBody>
      </p:sp>
      <p:sp>
        <p:nvSpPr>
          <p:cNvPr id="716" name="Google Shape;716;p75"/>
          <p:cNvSpPr/>
          <p:nvPr/>
        </p:nvSpPr>
        <p:spPr>
          <a:xfrm>
            <a:off x="317445" y="1339839"/>
            <a:ext cx="1642533" cy="184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Roughly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75%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life cycle emissions for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battery operated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comes from hardware manufacturing. 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185863"/>
            <a:ext cx="5486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6"/>
          <p:cNvSpPr txBox="1">
            <a:spLocks noGrp="1"/>
          </p:cNvSpPr>
          <p:nvPr>
            <p:ph type="title"/>
          </p:nvPr>
        </p:nvSpPr>
        <p:spPr>
          <a:xfrm>
            <a:off x="628650" y="130759"/>
            <a:ext cx="828034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Carbon footprint characteristics vary across devices</a:t>
            </a:r>
            <a:endParaRPr/>
          </a:p>
        </p:txBody>
      </p:sp>
      <p:sp>
        <p:nvSpPr>
          <p:cNvPr id="724" name="Google Shape;724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25" name="Google Shape;725;p76"/>
          <p:cNvSpPr/>
          <p:nvPr/>
        </p:nvSpPr>
        <p:spPr>
          <a:xfrm>
            <a:off x="7245782" y="1339839"/>
            <a:ext cx="1754098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Emissions for </a:t>
            </a:r>
            <a:r>
              <a:rPr lang="en" sz="1700" b="1" u="sng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always-connected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mainly from </a:t>
            </a:r>
            <a:r>
              <a:rPr lang="en" sz="1700" b="1" u="sng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energy consumption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76"/>
          <p:cNvSpPr/>
          <p:nvPr/>
        </p:nvSpPr>
        <p:spPr>
          <a:xfrm>
            <a:off x="317445" y="1339839"/>
            <a:ext cx="1642533" cy="184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Roughly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75%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life cycle emissions for </a:t>
            </a:r>
            <a:r>
              <a:rPr lang="en" sz="1700" b="1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battery operated devices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comes from hardware manufacturing. </a:t>
            </a:r>
            <a:endParaRPr sz="1100"/>
          </a:p>
        </p:txBody>
      </p:sp>
      <p:sp>
        <p:nvSpPr>
          <p:cNvPr id="727" name="Google Shape;727;p76"/>
          <p:cNvSpPr txBox="1"/>
          <p:nvPr/>
        </p:nvSpPr>
        <p:spPr>
          <a:xfrm>
            <a:off x="596458" y="777335"/>
            <a:ext cx="795108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public industry validated sustainability reports and life cycle analyses</a:t>
            </a:r>
            <a:endParaRPr sz="1100"/>
          </a:p>
        </p:txBody>
      </p:sp>
      <p:sp>
        <p:nvSpPr>
          <p:cNvPr id="728" name="Google Shape;728;p76"/>
          <p:cNvSpPr/>
          <p:nvPr/>
        </p:nvSpPr>
        <p:spPr>
          <a:xfrm>
            <a:off x="2996222" y="4755708"/>
            <a:ext cx="1903401" cy="352142"/>
          </a:xfrm>
          <a:prstGeom prst="rect">
            <a:avLst/>
          </a:prstGeom>
          <a:solidFill>
            <a:srgbClr val="C00000">
              <a:alpha val="3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operated</a:t>
            </a:r>
            <a:endParaRPr sz="1100"/>
          </a:p>
        </p:txBody>
      </p:sp>
      <p:sp>
        <p:nvSpPr>
          <p:cNvPr id="729" name="Google Shape;729;p76"/>
          <p:cNvSpPr/>
          <p:nvPr/>
        </p:nvSpPr>
        <p:spPr>
          <a:xfrm>
            <a:off x="5196078" y="4760227"/>
            <a:ext cx="1903401" cy="352142"/>
          </a:xfrm>
          <a:prstGeom prst="rect">
            <a:avLst/>
          </a:prstGeom>
          <a:solidFill>
            <a:srgbClr val="548135">
              <a:alpha val="53725"/>
            </a:srgbClr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Plugged in</a:t>
            </a:r>
            <a:endParaRPr sz="1100"/>
          </a:p>
        </p:txBody>
      </p:sp>
      <p:sp>
        <p:nvSpPr>
          <p:cNvPr id="730" name="Google Shape;730;p76"/>
          <p:cNvSpPr/>
          <p:nvPr/>
        </p:nvSpPr>
        <p:spPr>
          <a:xfrm>
            <a:off x="2846070" y="1369219"/>
            <a:ext cx="2053553" cy="2322248"/>
          </a:xfrm>
          <a:prstGeom prst="rect">
            <a:avLst/>
          </a:prstGeom>
          <a:solidFill>
            <a:srgbClr val="C00000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6"/>
          <p:cNvSpPr/>
          <p:nvPr/>
        </p:nvSpPr>
        <p:spPr>
          <a:xfrm>
            <a:off x="5045926" y="1369219"/>
            <a:ext cx="2053553" cy="2322248"/>
          </a:xfrm>
          <a:prstGeom prst="rect">
            <a:avLst/>
          </a:prstGeom>
          <a:solidFill>
            <a:srgbClr val="548135">
              <a:alpha val="2392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>
          <a:extLst>
            <a:ext uri="{FF2B5EF4-FFF2-40B4-BE49-F238E27FC236}">
              <a16:creationId xmlns:a16="http://schemas.microsoft.com/office/drawing/2014/main" id="{6DAAE7EC-854D-36FD-F3FE-923BB4CD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>
            <a:extLst>
              <a:ext uri="{FF2B5EF4-FFF2-40B4-BE49-F238E27FC236}">
                <a16:creationId xmlns:a16="http://schemas.microsoft.com/office/drawing/2014/main" id="{9086952A-DB8C-A901-0214-50E7841242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b="1">
                <a:latin typeface="FreightSansLFPro" panose="02000506030000020004" pitchFamily="2" charset="77"/>
              </a:rPr>
              <a:t>ACT Tutorial: Today</a:t>
            </a:r>
            <a:endParaRPr lang="en-US" sz="32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>
            <a:extLst>
              <a:ext uri="{FF2B5EF4-FFF2-40B4-BE49-F238E27FC236}">
                <a16:creationId xmlns:a16="http://schemas.microsoft.com/office/drawing/2014/main" id="{DB6E0B4C-6DE6-F307-65EA-35917700F9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55" name="Google Shape;555;p62">
            <a:extLst>
              <a:ext uri="{FF2B5EF4-FFF2-40B4-BE49-F238E27FC236}">
                <a16:creationId xmlns:a16="http://schemas.microsoft.com/office/drawing/2014/main" id="{919D873E-908A-E8CF-6509-8FA9D8E4B1F3}"/>
              </a:ext>
            </a:extLst>
          </p:cNvPr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4A96E2D-F9A8-688C-771C-CF9F17EE6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113091"/>
              </p:ext>
            </p:extLst>
          </p:nvPr>
        </p:nvGraphicFramePr>
        <p:xfrm>
          <a:off x="1383048" y="1229963"/>
          <a:ext cx="6948972" cy="274320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415717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Welcome to the ACT tutorial!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–2:45pm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2:45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055E1BD1-6FD5-EEF8-C666-2F7FCD67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0" y="1803137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2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1"/>
          <p:cNvGrpSpPr/>
          <p:nvPr/>
        </p:nvGrpSpPr>
        <p:grpSpPr>
          <a:xfrm>
            <a:off x="21143" y="2842566"/>
            <a:ext cx="1015940" cy="984073"/>
            <a:chOff x="348226" y="3408576"/>
            <a:chExt cx="956106" cy="850150"/>
          </a:xfrm>
        </p:grpSpPr>
        <p:pic>
          <p:nvPicPr>
            <p:cNvPr id="503" name="Google Shape;503;p6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1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data center emissions</a:t>
            </a:r>
            <a:endParaRPr sz="1100" b="1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semiconductor manufacturing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1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52" y="4206588"/>
            <a:ext cx="876738" cy="8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7397DF-0016-4535-8122-3754E9D3162B}"/>
              </a:ext>
            </a:extLst>
          </p:cNvPr>
          <p:cNvSpPr/>
          <p:nvPr/>
        </p:nvSpPr>
        <p:spPr>
          <a:xfrm>
            <a:off x="21143" y="3899854"/>
            <a:ext cx="8177469" cy="1141309"/>
          </a:xfrm>
          <a:prstGeom prst="rect">
            <a:avLst/>
          </a:prstGeom>
          <a:solidFill>
            <a:schemeClr val="bg1">
              <a:alpha val="3602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5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8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756" name="Google Shape;756;p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757" name="Google Shape;757;p78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758" name="Google Shape;758;p78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78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760" name="Google Shape;760;p78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78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78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9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769" name="Google Shape;769;p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770" name="Google Shape;770;p79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771" name="Google Shape;771;p79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2" name="Google Shape;772;p79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773" name="Google Shape;773;p79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79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79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6" name="Google Shape;776;p79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777" name="Google Shape;777;p79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0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784" name="Google Shape;784;p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785" name="Google Shape;785;p80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786" name="Google Shape;786;p80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p80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788" name="Google Shape;788;p80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80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80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91" name="Google Shape;791;p80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92" name="Google Shape;792;p80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793" name="Google Shape;793;p80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794" name="Google Shape;794;p80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  <p:sp>
          <p:nvSpPr>
            <p:cNvPr id="795" name="Google Shape;795;p80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1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802" name="Google Shape;802;p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803" name="Google Shape;803;p81"/>
          <p:cNvGrpSpPr/>
          <p:nvPr/>
        </p:nvGrpSpPr>
        <p:grpSpPr>
          <a:xfrm>
            <a:off x="293323" y="438301"/>
            <a:ext cx="8459340" cy="3938090"/>
            <a:chOff x="349760" y="739849"/>
            <a:chExt cx="11279120" cy="5653675"/>
          </a:xfrm>
        </p:grpSpPr>
        <p:pic>
          <p:nvPicPr>
            <p:cNvPr id="804" name="Google Shape;804;p81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81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806" name="Google Shape;806;p8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8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8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09" name="Google Shape;809;p81"/>
            <p:cNvCxnSpPr/>
            <p:nvPr/>
          </p:nvCxnSpPr>
          <p:spPr>
            <a:xfrm rot="10800000">
              <a:off x="5532120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0" name="Google Shape;810;p81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1" name="Google Shape;811;p81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2" name="Google Shape;812;p81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13" name="Google Shape;813;p81"/>
            <p:cNvCxnSpPr/>
            <p:nvPr/>
          </p:nvCxnSpPr>
          <p:spPr>
            <a:xfrm>
              <a:off x="2410968" y="4404360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sp>
          <p:nvSpPr>
            <p:cNvPr id="814" name="Google Shape;814;p81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  <p:sp>
          <p:nvSpPr>
            <p:cNvPr id="815" name="Google Shape;815;p81"/>
            <p:cNvSpPr txBox="1"/>
            <p:nvPr/>
          </p:nvSpPr>
          <p:spPr>
            <a:xfrm>
              <a:off x="1010079" y="2950772"/>
              <a:ext cx="3437382" cy="142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(Upstream)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Hardware and racks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Data center construction 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Business travel</a:t>
              </a:r>
              <a:endParaRPr sz="1100"/>
            </a:p>
          </p:txBody>
        </p:sp>
        <p:sp>
          <p:nvSpPr>
            <p:cNvPr id="816" name="Google Shape;816;p81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2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Greenhouse gas (GHG) Protocol</a:t>
            </a:r>
            <a:endParaRPr/>
          </a:p>
        </p:txBody>
      </p:sp>
      <p:sp>
        <p:nvSpPr>
          <p:cNvPr id="823" name="Google Shape;823;p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824" name="Google Shape;824;p82"/>
          <p:cNvGrpSpPr/>
          <p:nvPr/>
        </p:nvGrpSpPr>
        <p:grpSpPr>
          <a:xfrm>
            <a:off x="293323" y="438301"/>
            <a:ext cx="8607075" cy="3938090"/>
            <a:chOff x="349760" y="739849"/>
            <a:chExt cx="11476100" cy="5653675"/>
          </a:xfrm>
        </p:grpSpPr>
        <p:pic>
          <p:nvPicPr>
            <p:cNvPr id="825" name="Google Shape;825;p82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82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827" name="Google Shape;827;p82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82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82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30" name="Google Shape;830;p82"/>
            <p:cNvCxnSpPr/>
            <p:nvPr/>
          </p:nvCxnSpPr>
          <p:spPr>
            <a:xfrm rot="10800000">
              <a:off x="5532120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1" name="Google Shape;831;p82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2" name="Google Shape;832;p82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3" name="Google Shape;833;p82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4" name="Google Shape;834;p82"/>
            <p:cNvCxnSpPr/>
            <p:nvPr/>
          </p:nvCxnSpPr>
          <p:spPr>
            <a:xfrm>
              <a:off x="2410968" y="4404360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5" name="Google Shape;835;p82"/>
            <p:cNvCxnSpPr/>
            <p:nvPr/>
          </p:nvCxnSpPr>
          <p:spPr>
            <a:xfrm rot="10800000">
              <a:off x="10908030" y="2629860"/>
              <a:ext cx="0" cy="1734336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36" name="Google Shape;836;p82"/>
            <p:cNvCxnSpPr/>
            <p:nvPr/>
          </p:nvCxnSpPr>
          <p:spPr>
            <a:xfrm>
              <a:off x="6443472" y="4364196"/>
              <a:ext cx="4473702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837" name="Google Shape;837;p82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/>
            </a:p>
          </p:txBody>
        </p:sp>
        <p:sp>
          <p:nvSpPr>
            <p:cNvPr id="838" name="Google Shape;838;p82"/>
            <p:cNvSpPr txBox="1"/>
            <p:nvPr/>
          </p:nvSpPr>
          <p:spPr>
            <a:xfrm>
              <a:off x="1010079" y="2950772"/>
              <a:ext cx="3437382" cy="142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(Upstream)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Hardware and racks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Data center construction 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Business travel</a:t>
              </a:r>
              <a:endParaRPr sz="1100"/>
            </a:p>
          </p:txBody>
        </p:sp>
        <p:sp>
          <p:nvSpPr>
            <p:cNvPr id="839" name="Google Shape;839;p82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/>
            </a:p>
          </p:txBody>
        </p:sp>
        <p:sp>
          <p:nvSpPr>
            <p:cNvPr id="840" name="Google Shape;840;p82"/>
            <p:cNvSpPr txBox="1"/>
            <p:nvPr/>
          </p:nvSpPr>
          <p:spPr>
            <a:xfrm>
              <a:off x="8055865" y="4391904"/>
              <a:ext cx="3769995" cy="1093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(Downstream)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Use of sold goods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Transportation and distribution</a:t>
              </a:r>
              <a:endParaRPr sz="110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3"/>
          <p:cNvSpPr txBox="1">
            <a:spLocks noGrp="1"/>
          </p:cNvSpPr>
          <p:nvPr>
            <p:ph type="title"/>
          </p:nvPr>
        </p:nvSpPr>
        <p:spPr>
          <a:xfrm>
            <a:off x="333756" y="5635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Greenhouse gas (GHG) Protocol</a:t>
            </a:r>
            <a:endParaRPr dirty="0"/>
          </a:p>
        </p:txBody>
      </p:sp>
      <p:sp>
        <p:nvSpPr>
          <p:cNvPr id="847" name="Google Shape;847;p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848" name="Google Shape;848;p83"/>
          <p:cNvGrpSpPr/>
          <p:nvPr/>
        </p:nvGrpSpPr>
        <p:grpSpPr>
          <a:xfrm>
            <a:off x="293323" y="438301"/>
            <a:ext cx="8607075" cy="3938090"/>
            <a:chOff x="349760" y="739849"/>
            <a:chExt cx="11476100" cy="5653675"/>
          </a:xfrm>
        </p:grpSpPr>
        <p:pic>
          <p:nvPicPr>
            <p:cNvPr id="849" name="Google Shape;849;p83" descr="Building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7874" y="3653407"/>
              <a:ext cx="1802892" cy="180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83"/>
            <p:cNvSpPr/>
            <p:nvPr/>
          </p:nvSpPr>
          <p:spPr>
            <a:xfrm>
              <a:off x="3167157" y="5514287"/>
              <a:ext cx="5644325" cy="879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 company</a:t>
              </a:r>
              <a:endParaRPr sz="11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  <p:pic>
          <p:nvPicPr>
            <p:cNvPr id="851" name="Google Shape;851;p83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760" y="756994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83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1644" y="739849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83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3528" y="750775"/>
              <a:ext cx="2435352" cy="2435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4" name="Google Shape;854;p83"/>
            <p:cNvCxnSpPr/>
            <p:nvPr/>
          </p:nvCxnSpPr>
          <p:spPr>
            <a:xfrm rot="10800000">
              <a:off x="5532120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5" name="Google Shape;855;p83"/>
            <p:cNvCxnSpPr/>
            <p:nvPr/>
          </p:nvCxnSpPr>
          <p:spPr>
            <a:xfrm>
              <a:off x="2410968" y="4989576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6" name="Google Shape;856;p83"/>
            <p:cNvCxnSpPr/>
            <p:nvPr/>
          </p:nvCxnSpPr>
          <p:spPr>
            <a:xfrm rot="10800000">
              <a:off x="5995416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385623"/>
              </a:solidFill>
              <a:prstDash val="lg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7" name="Google Shape;857;p83"/>
            <p:cNvCxnSpPr/>
            <p:nvPr/>
          </p:nvCxnSpPr>
          <p:spPr>
            <a:xfrm rot="10800000">
              <a:off x="6443472" y="2771528"/>
              <a:ext cx="0" cy="900167"/>
            </a:xfrm>
            <a:prstGeom prst="straightConnector1">
              <a:avLst/>
            </a:prstGeom>
            <a:noFill/>
            <a:ln w="57150" cap="flat" cmpd="sng">
              <a:solidFill>
                <a:srgbClr val="2F549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8" name="Google Shape;858;p83"/>
            <p:cNvCxnSpPr/>
            <p:nvPr/>
          </p:nvCxnSpPr>
          <p:spPr>
            <a:xfrm>
              <a:off x="2410968" y="4404360"/>
              <a:ext cx="30540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59" name="Google Shape;859;p83"/>
            <p:cNvCxnSpPr/>
            <p:nvPr/>
          </p:nvCxnSpPr>
          <p:spPr>
            <a:xfrm rot="10800000">
              <a:off x="10908030" y="2629860"/>
              <a:ext cx="0" cy="1734336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60" name="Google Shape;860;p83"/>
            <p:cNvCxnSpPr/>
            <p:nvPr/>
          </p:nvCxnSpPr>
          <p:spPr>
            <a:xfrm>
              <a:off x="6443472" y="4364196"/>
              <a:ext cx="4473702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861" name="Google Shape;861;p83"/>
            <p:cNvSpPr txBox="1"/>
            <p:nvPr/>
          </p:nvSpPr>
          <p:spPr>
            <a:xfrm>
              <a:off x="6552248" y="2647748"/>
              <a:ext cx="4188600" cy="10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Scope 1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Diesel, gas, refrigerant from facilities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    Company-owned transport</a:t>
              </a:r>
              <a:endParaRPr sz="1100" dirty="0"/>
            </a:p>
          </p:txBody>
        </p:sp>
        <p:sp>
          <p:nvSpPr>
            <p:cNvPr id="862" name="Google Shape;862;p83"/>
            <p:cNvSpPr txBox="1"/>
            <p:nvPr/>
          </p:nvSpPr>
          <p:spPr>
            <a:xfrm>
              <a:off x="1010079" y="2950772"/>
              <a:ext cx="3437382" cy="142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(Upstream)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Hardware and racks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Data center construction 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Business travel</a:t>
              </a:r>
              <a:endParaRPr sz="1100" dirty="0"/>
            </a:p>
          </p:txBody>
        </p:sp>
        <p:sp>
          <p:nvSpPr>
            <p:cNvPr id="863" name="Google Shape;863;p83"/>
            <p:cNvSpPr txBox="1"/>
            <p:nvPr/>
          </p:nvSpPr>
          <p:spPr>
            <a:xfrm>
              <a:off x="982600" y="4801371"/>
              <a:ext cx="37459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Scope 2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385623"/>
                  </a:solidFill>
                  <a:latin typeface="Calibri"/>
                  <a:ea typeface="Calibri"/>
                  <a:cs typeface="Calibri"/>
                  <a:sym typeface="Calibri"/>
                </a:rPr>
                <a:t>    Purchased energy (renewables)</a:t>
              </a:r>
              <a:endParaRPr sz="1100" dirty="0"/>
            </a:p>
          </p:txBody>
        </p:sp>
        <p:sp>
          <p:nvSpPr>
            <p:cNvPr id="864" name="Google Shape;864;p83"/>
            <p:cNvSpPr txBox="1"/>
            <p:nvPr/>
          </p:nvSpPr>
          <p:spPr>
            <a:xfrm>
              <a:off x="8055865" y="4391904"/>
              <a:ext cx="3769995" cy="1093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Scope 3 (Downstream)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Use of sold goods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Transportation and distribution</a:t>
              </a:r>
              <a:endParaRPr sz="1100" dirty="0"/>
            </a:p>
          </p:txBody>
        </p:sp>
      </p:grpSp>
      <p:sp>
        <p:nvSpPr>
          <p:cNvPr id="865" name="Google Shape;865;p83"/>
          <p:cNvSpPr txBox="1"/>
          <p:nvPr/>
        </p:nvSpPr>
        <p:spPr>
          <a:xfrm>
            <a:off x="333756" y="4445369"/>
            <a:ext cx="8566642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 2 emissions come from </a:t>
            </a:r>
            <a:r>
              <a:rPr lang="en" sz="1500" i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opex</a:t>
            </a:r>
            <a:r>
              <a:rPr lang="en" sz="15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-related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 1 and Scope 3 emissions come from </a:t>
            </a:r>
            <a:r>
              <a:rPr lang="en" sz="15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capex-related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activities</a:t>
            </a:r>
            <a:endParaRPr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4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872" name="Google Shape;872;p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873" name="Google Shape;873;p84"/>
          <p:cNvSpPr/>
          <p:nvPr/>
        </p:nvSpPr>
        <p:spPr>
          <a:xfrm rot="5400000">
            <a:off x="4044782" y="2974046"/>
            <a:ext cx="102772" cy="3591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4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875" name="Google Shape;875;p84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4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877" name="Google Shape;877;p84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4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4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880" name="Google Shape;880;p84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881" name="Google Shape;881;p84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882" name="Google Shape;882;p84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883" name="Google Shape;883;p84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884" name="Google Shape;884;p84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885" name="Google Shape;885;p84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4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887" name="Google Shape;887;p84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  <p:sp>
        <p:nvSpPr>
          <p:cNvPr id="888" name="Google Shape;888;p84"/>
          <p:cNvSpPr txBox="1"/>
          <p:nvPr/>
        </p:nvSpPr>
        <p:spPr>
          <a:xfrm>
            <a:off x="6536150" y="2385725"/>
            <a:ext cx="2441700" cy="43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Location-based Emissions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84"/>
          <p:cNvCxnSpPr/>
          <p:nvPr/>
        </p:nvCxnSpPr>
        <p:spPr>
          <a:xfrm flipH="1">
            <a:off x="5930150" y="2601275"/>
            <a:ext cx="606000" cy="10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5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896" name="Google Shape;896;p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897" name="Google Shape;897;p85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898" name="Google Shape;898;p85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5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900" name="Google Shape;900;p85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5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85"/>
          <p:cNvSpPr txBox="1"/>
          <p:nvPr/>
        </p:nvSpPr>
        <p:spPr>
          <a:xfrm>
            <a:off x="6373716" y="3316188"/>
            <a:ext cx="231478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Impact of renewable energy in data centers</a:t>
            </a:r>
            <a:endParaRPr sz="1100"/>
          </a:p>
        </p:txBody>
      </p:sp>
      <p:cxnSp>
        <p:nvCxnSpPr>
          <p:cNvPr id="903" name="Google Shape;903;p85"/>
          <p:cNvCxnSpPr/>
          <p:nvPr/>
        </p:nvCxnSpPr>
        <p:spPr>
          <a:xfrm>
            <a:off x="6118350" y="2720300"/>
            <a:ext cx="18600" cy="12534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04" name="Google Shape;904;p85"/>
          <p:cNvSpPr/>
          <p:nvPr/>
        </p:nvSpPr>
        <p:spPr>
          <a:xfrm rot="5400000">
            <a:off x="4044759" y="2974152"/>
            <a:ext cx="102900" cy="3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85"/>
          <p:cNvSpPr/>
          <p:nvPr/>
        </p:nvSpPr>
        <p:spPr>
          <a:xfrm>
            <a:off x="3904999" y="1759601"/>
            <a:ext cx="1226400" cy="24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85"/>
          <p:cNvSpPr/>
          <p:nvPr/>
        </p:nvSpPr>
        <p:spPr>
          <a:xfrm>
            <a:off x="4819845" y="1723445"/>
            <a:ext cx="1869300" cy="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85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908" name="Google Shape;908;p85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909" name="Google Shape;909;p85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910" name="Google Shape;910;p85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911" name="Google Shape;911;p85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912" name="Google Shape;912;p85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913" name="Google Shape;913;p85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5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915" name="Google Shape;915;p85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6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922" name="Google Shape;922;p8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923" name="Google Shape;923;p86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924" name="Google Shape;924;p86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86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926" name="Google Shape;926;p86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86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86"/>
          <p:cNvSpPr txBox="1"/>
          <p:nvPr/>
        </p:nvSpPr>
        <p:spPr>
          <a:xfrm>
            <a:off x="6127271" y="1644228"/>
            <a:ext cx="28077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Scope 3 (capex) dominates Facebook’s carbon emissions.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49% of Scope 3 comes from hardware, infrastructure, data center construction</a:t>
            </a:r>
            <a:endParaRPr sz="1100"/>
          </a:p>
        </p:txBody>
      </p:sp>
      <p:sp>
        <p:nvSpPr>
          <p:cNvPr id="929" name="Google Shape;929;p86"/>
          <p:cNvSpPr txBox="1"/>
          <p:nvPr/>
        </p:nvSpPr>
        <p:spPr>
          <a:xfrm>
            <a:off x="6373716" y="3316188"/>
            <a:ext cx="231478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Impact of renewable energy in data centers</a:t>
            </a:r>
            <a:endParaRPr sz="1100"/>
          </a:p>
        </p:txBody>
      </p:sp>
      <p:sp>
        <p:nvSpPr>
          <p:cNvPr id="930" name="Google Shape;930;p86"/>
          <p:cNvSpPr/>
          <p:nvPr/>
        </p:nvSpPr>
        <p:spPr>
          <a:xfrm rot="5400000">
            <a:off x="4044759" y="2974152"/>
            <a:ext cx="102900" cy="3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86"/>
          <p:cNvSpPr/>
          <p:nvPr/>
        </p:nvSpPr>
        <p:spPr>
          <a:xfrm>
            <a:off x="3904999" y="1759601"/>
            <a:ext cx="1226400" cy="24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86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933" name="Google Shape;933;p86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934" name="Google Shape;934;p86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935" name="Google Shape;935;p86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936" name="Google Shape;936;p86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937" name="Google Shape;937;p86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938" name="Google Shape;938;p86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86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940" name="Google Shape;940;p86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  <p:cxnSp>
        <p:nvCxnSpPr>
          <p:cNvPr id="941" name="Google Shape;941;p86"/>
          <p:cNvCxnSpPr/>
          <p:nvPr/>
        </p:nvCxnSpPr>
        <p:spPr>
          <a:xfrm>
            <a:off x="5963909" y="1765703"/>
            <a:ext cx="0" cy="2007982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42" name="Google Shape;942;p86"/>
          <p:cNvCxnSpPr/>
          <p:nvPr/>
        </p:nvCxnSpPr>
        <p:spPr>
          <a:xfrm>
            <a:off x="6118350" y="2720300"/>
            <a:ext cx="18600" cy="12534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dirty="0"/>
              <a:t>Today</a:t>
            </a:r>
            <a:endParaRPr dirty="0"/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294114" y="701651"/>
            <a:ext cx="444023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7"/>
          <p:cNvSpPr txBox="1">
            <a:spLocks noGrp="1"/>
          </p:cNvSpPr>
          <p:nvPr>
            <p:ph type="title"/>
          </p:nvPr>
        </p:nvSpPr>
        <p:spPr>
          <a:xfrm>
            <a:off x="314325" y="217083"/>
            <a:ext cx="851535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Historical analysis of Facebook’s carbon footprint</a:t>
            </a:r>
            <a:endParaRPr/>
          </a:p>
        </p:txBody>
      </p:sp>
      <p:sp>
        <p:nvSpPr>
          <p:cNvPr id="949" name="Google Shape;949;p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950" name="Google Shape;950;p87"/>
          <p:cNvSpPr/>
          <p:nvPr/>
        </p:nvSpPr>
        <p:spPr>
          <a:xfrm>
            <a:off x="1201235" y="1211930"/>
            <a:ext cx="1394495" cy="26189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1 - Capex</a:t>
            </a:r>
            <a:endParaRPr sz="1100"/>
          </a:p>
        </p:txBody>
      </p:sp>
      <p:sp>
        <p:nvSpPr>
          <p:cNvPr id="951" name="Google Shape;951;p87"/>
          <p:cNvSpPr/>
          <p:nvPr/>
        </p:nvSpPr>
        <p:spPr>
          <a:xfrm>
            <a:off x="2806343" y="1211255"/>
            <a:ext cx="1394495" cy="261890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2 - Opex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87"/>
          <p:cNvSpPr/>
          <p:nvPr/>
        </p:nvSpPr>
        <p:spPr>
          <a:xfrm>
            <a:off x="4411451" y="1211255"/>
            <a:ext cx="1394495" cy="261890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Scope 3 - Capex</a:t>
            </a:r>
            <a:endParaRPr sz="1100"/>
          </a:p>
        </p:txBody>
      </p:sp>
      <p:sp>
        <p:nvSpPr>
          <p:cNvPr id="953" name="Google Shape;953;p87"/>
          <p:cNvSpPr/>
          <p:nvPr/>
        </p:nvSpPr>
        <p:spPr>
          <a:xfrm>
            <a:off x="3904999" y="1759600"/>
            <a:ext cx="1226507" cy="243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87"/>
          <p:cNvSpPr/>
          <p:nvPr/>
        </p:nvSpPr>
        <p:spPr>
          <a:xfrm>
            <a:off x="4819845" y="1723445"/>
            <a:ext cx="1869383" cy="54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87"/>
          <p:cNvSpPr txBox="1"/>
          <p:nvPr/>
        </p:nvSpPr>
        <p:spPr>
          <a:xfrm>
            <a:off x="6127271" y="1644228"/>
            <a:ext cx="28077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Scope 3 (capex) dominates Facebook’s carbon emissions.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49% of Scope 3 comes from hardware, infrastructure, data center construction</a:t>
            </a:r>
            <a:endParaRPr sz="1100"/>
          </a:p>
        </p:txBody>
      </p:sp>
      <p:sp>
        <p:nvSpPr>
          <p:cNvPr id="956" name="Google Shape;956;p87"/>
          <p:cNvSpPr txBox="1"/>
          <p:nvPr/>
        </p:nvSpPr>
        <p:spPr>
          <a:xfrm>
            <a:off x="6373716" y="3316188"/>
            <a:ext cx="231478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Impact of renewable energy in data centers</a:t>
            </a:r>
            <a:endParaRPr sz="1100"/>
          </a:p>
        </p:txBody>
      </p:sp>
      <p:sp>
        <p:nvSpPr>
          <p:cNvPr id="957" name="Google Shape;957;p87"/>
          <p:cNvSpPr txBox="1"/>
          <p:nvPr/>
        </p:nvSpPr>
        <p:spPr>
          <a:xfrm>
            <a:off x="1540681" y="1790440"/>
            <a:ext cx="2210263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Change in HW footprint disclosure practice</a:t>
            </a:r>
            <a:endParaRPr sz="1100"/>
          </a:p>
        </p:txBody>
      </p:sp>
      <p:cxnSp>
        <p:nvCxnSpPr>
          <p:cNvPr id="958" name="Google Shape;958;p87"/>
          <p:cNvCxnSpPr/>
          <p:nvPr/>
        </p:nvCxnSpPr>
        <p:spPr>
          <a:xfrm rot="10800000" flipH="1">
            <a:off x="3499277" y="2238357"/>
            <a:ext cx="1072723" cy="7028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59" name="Google Shape;959;p87"/>
          <p:cNvSpPr/>
          <p:nvPr/>
        </p:nvSpPr>
        <p:spPr>
          <a:xfrm rot="5400000">
            <a:off x="4044759" y="2974152"/>
            <a:ext cx="102900" cy="3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87"/>
          <p:cNvSpPr/>
          <p:nvPr/>
        </p:nvSpPr>
        <p:spPr>
          <a:xfrm>
            <a:off x="3904999" y="1759601"/>
            <a:ext cx="1226400" cy="24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87"/>
          <p:cNvSpPr/>
          <p:nvPr/>
        </p:nvSpPr>
        <p:spPr>
          <a:xfrm>
            <a:off x="658885" y="39808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800"/>
          </a:p>
        </p:txBody>
      </p:sp>
      <p:sp>
        <p:nvSpPr>
          <p:cNvPr id="962" name="Google Shape;962;p87"/>
          <p:cNvSpPr/>
          <p:nvPr/>
        </p:nvSpPr>
        <p:spPr>
          <a:xfrm>
            <a:off x="1328192" y="39808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800"/>
          </a:p>
        </p:txBody>
      </p:sp>
      <p:sp>
        <p:nvSpPr>
          <p:cNvPr id="963" name="Google Shape;963;p87"/>
          <p:cNvSpPr/>
          <p:nvPr/>
        </p:nvSpPr>
        <p:spPr>
          <a:xfrm>
            <a:off x="1997639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800"/>
          </a:p>
        </p:txBody>
      </p:sp>
      <p:sp>
        <p:nvSpPr>
          <p:cNvPr id="964" name="Google Shape;964;p87"/>
          <p:cNvSpPr/>
          <p:nvPr/>
        </p:nvSpPr>
        <p:spPr>
          <a:xfrm>
            <a:off x="2691696" y="397721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800"/>
          </a:p>
        </p:txBody>
      </p:sp>
      <p:sp>
        <p:nvSpPr>
          <p:cNvPr id="965" name="Google Shape;965;p87"/>
          <p:cNvSpPr/>
          <p:nvPr/>
        </p:nvSpPr>
        <p:spPr>
          <a:xfrm>
            <a:off x="3375732" y="3977264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800"/>
          </a:p>
        </p:txBody>
      </p:sp>
      <p:sp>
        <p:nvSpPr>
          <p:cNvPr id="966" name="Google Shape;966;p87"/>
          <p:cNvSpPr/>
          <p:nvPr/>
        </p:nvSpPr>
        <p:spPr>
          <a:xfrm>
            <a:off x="4052430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800"/>
          </a:p>
        </p:txBody>
      </p:sp>
      <p:pic>
        <p:nvPicPr>
          <p:cNvPr id="967" name="Google Shape;967;p87"/>
          <p:cNvPicPr preferRelativeResize="0"/>
          <p:nvPr/>
        </p:nvPicPr>
        <p:blipFill rotWithShape="1">
          <a:blip r:embed="rId3">
            <a:alphaModFix/>
          </a:blip>
          <a:srcRect l="2193" t="5320" r="2011" b="6744"/>
          <a:stretch/>
        </p:blipFill>
        <p:spPr>
          <a:xfrm>
            <a:off x="465550" y="1526600"/>
            <a:ext cx="5464476" cy="25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87"/>
          <p:cNvSpPr/>
          <p:nvPr/>
        </p:nvSpPr>
        <p:spPr>
          <a:xfrm>
            <a:off x="3504700" y="1526609"/>
            <a:ext cx="1317300" cy="2895600"/>
          </a:xfrm>
          <a:prstGeom prst="roundRect">
            <a:avLst>
              <a:gd name="adj" fmla="val 16667"/>
            </a:avLst>
          </a:prstGeom>
          <a:solidFill>
            <a:srgbClr val="C00000">
              <a:alpha val="25882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87"/>
          <p:cNvSpPr/>
          <p:nvPr/>
        </p:nvSpPr>
        <p:spPr>
          <a:xfrm>
            <a:off x="4745781" y="397723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800"/>
          </a:p>
        </p:txBody>
      </p:sp>
      <p:sp>
        <p:nvSpPr>
          <p:cNvPr id="970" name="Google Shape;970;p87"/>
          <p:cNvSpPr/>
          <p:nvPr/>
        </p:nvSpPr>
        <p:spPr>
          <a:xfrm>
            <a:off x="5413156" y="3982786"/>
            <a:ext cx="915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800"/>
          </a:p>
        </p:txBody>
      </p:sp>
      <p:cxnSp>
        <p:nvCxnSpPr>
          <p:cNvPr id="971" name="Google Shape;971;p87"/>
          <p:cNvCxnSpPr/>
          <p:nvPr/>
        </p:nvCxnSpPr>
        <p:spPr>
          <a:xfrm>
            <a:off x="5963909" y="1765703"/>
            <a:ext cx="0" cy="2007982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72" name="Google Shape;972;p87"/>
          <p:cNvCxnSpPr/>
          <p:nvPr/>
        </p:nvCxnSpPr>
        <p:spPr>
          <a:xfrm>
            <a:off x="6118350" y="2720300"/>
            <a:ext cx="18600" cy="1253400"/>
          </a:xfrm>
          <a:prstGeom prst="straightConnector1">
            <a:avLst/>
          </a:prstGeom>
          <a:noFill/>
          <a:ln w="571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8"/>
          <p:cNvSpPr txBox="1">
            <a:spLocks noGrp="1"/>
          </p:cNvSpPr>
          <p:nvPr>
            <p:ph type="title"/>
          </p:nvPr>
        </p:nvSpPr>
        <p:spPr>
          <a:xfrm>
            <a:off x="334640" y="407581"/>
            <a:ext cx="8223573" cy="706636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l" rtl="0"/>
            <a:r>
              <a:rPr lang="en" sz="2700" b="1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</a:rPr>
              <a:t>Economic incentives and carbon sequestration</a:t>
            </a:r>
            <a:endParaRPr sz="2700" b="1" dirty="0">
              <a:solidFill>
                <a:schemeClr val="tx2">
                  <a:lumMod val="10000"/>
                </a:schemeClr>
              </a:solidFill>
              <a:latin typeface="FreightSansLFPro" panose="02000506030000020004" pitchFamily="2" charset="77"/>
            </a:endParaRPr>
          </a:p>
        </p:txBody>
      </p:sp>
      <p:pic>
        <p:nvPicPr>
          <p:cNvPr id="978" name="Google Shape;97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40" y="1300540"/>
            <a:ext cx="4842448" cy="20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8"/>
          <p:cNvSpPr txBox="1"/>
          <p:nvPr/>
        </p:nvSpPr>
        <p:spPr>
          <a:xfrm>
            <a:off x="130230" y="4745801"/>
            <a:ext cx="8626107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/>
            <a:r>
              <a:rPr lang="en" sz="750" dirty="0">
                <a:solidFill>
                  <a:schemeClr val="tx2">
                    <a:lumMod val="10000"/>
                  </a:schemeClr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https://cloudblogs.microsoft.com/industry-blog/sustainability/2022/03/24/how-microsoft-is-using-an-internal-carbon-fee-to-reach-its-carbon-negative-goal/</a:t>
            </a:r>
            <a:endParaRPr lang="en" sz="75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pPr algn="l" rtl="0"/>
            <a:r>
              <a:rPr lang="en-US" sz="75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https://</a:t>
            </a:r>
            <a:r>
              <a:rPr lang="en-US" sz="75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www.youtube.com</a:t>
            </a:r>
            <a:r>
              <a:rPr lang="en-US" sz="75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/</a:t>
            </a:r>
            <a:r>
              <a:rPr lang="en-US" sz="75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watch?v</a:t>
            </a:r>
            <a:r>
              <a:rPr lang="en-US" sz="75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=W7uTbxCxmPg</a:t>
            </a:r>
          </a:p>
          <a:p>
            <a:pPr algn="l" rtl="0"/>
            <a:endParaRPr sz="75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980" name="Google Shape;980;p88"/>
          <p:cNvSpPr txBox="1"/>
          <p:nvPr/>
        </p:nvSpPr>
        <p:spPr>
          <a:xfrm>
            <a:off x="236525" y="3561311"/>
            <a:ext cx="47289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/>
            <a:r>
              <a:rPr lang="en" sz="18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Microsoft: </a:t>
            </a:r>
            <a:r>
              <a:rPr lang="en" sz="1800" b="1" dirty="0">
                <a:solidFill>
                  <a:srgbClr val="C00000"/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$100/tCO2e </a:t>
            </a:r>
            <a:r>
              <a:rPr lang="en" sz="18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to incentivize reductions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" sz="15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Projecting future </a:t>
            </a:r>
            <a:r>
              <a:rPr lang="en" sz="1500" i="1" u="sng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annual</a:t>
            </a:r>
            <a:r>
              <a:rPr lang="en" sz="15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 cost of over </a:t>
            </a:r>
            <a:r>
              <a:rPr lang="en" sz="1500" b="1" dirty="0">
                <a:solidFill>
                  <a:srgbClr val="C00000"/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$1 billion</a:t>
            </a:r>
            <a:endParaRPr sz="1500" dirty="0">
              <a:solidFill>
                <a:srgbClr val="C00000"/>
              </a:solidFill>
              <a:latin typeface="FreightSansLFPro" panose="02000506030000020004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88"/>
          <p:cNvSpPr txBox="1"/>
          <p:nvPr/>
        </p:nvSpPr>
        <p:spPr>
          <a:xfrm>
            <a:off x="5134225" y="3561311"/>
            <a:ext cx="40098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/>
            <a:r>
              <a:rPr lang="en" sz="18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Google: Estimates </a:t>
            </a:r>
            <a:r>
              <a:rPr lang="en" sz="1800" b="1" dirty="0">
                <a:solidFill>
                  <a:srgbClr val="C00000"/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$50-$300/tCO2e </a:t>
            </a:r>
            <a:r>
              <a:rPr lang="en" sz="18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as carbon sequestration scales up to </a:t>
            </a:r>
            <a:r>
              <a:rPr lang="en" sz="1800" b="1" dirty="0">
                <a:solidFill>
                  <a:srgbClr val="C00000"/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20%</a:t>
            </a:r>
            <a:r>
              <a:rPr lang="en" sz="1800" b="1" dirty="0">
                <a:solidFill>
                  <a:schemeClr val="accent4">
                    <a:lumMod val="5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 </a:t>
            </a:r>
            <a:r>
              <a:rPr lang="en" sz="1800" dirty="0">
                <a:solidFill>
                  <a:schemeClr val="tx2">
                    <a:lumMod val="10000"/>
                  </a:schemeClr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of the cost of a server!</a:t>
            </a:r>
            <a:endParaRPr sz="1800" dirty="0">
              <a:solidFill>
                <a:schemeClr val="tx2">
                  <a:lumMod val="10000"/>
                </a:schemeClr>
              </a:solidFill>
              <a:latin typeface="FreightSansLFPro" panose="02000506030000020004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983" name="Google Shape;98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088" y="1300540"/>
            <a:ext cx="3622112" cy="20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1"/>
          <p:cNvGrpSpPr/>
          <p:nvPr/>
        </p:nvGrpSpPr>
        <p:grpSpPr>
          <a:xfrm>
            <a:off x="21143" y="2842566"/>
            <a:ext cx="1015940" cy="984073"/>
            <a:chOff x="348226" y="3408576"/>
            <a:chExt cx="956106" cy="850150"/>
          </a:xfrm>
        </p:grpSpPr>
        <p:pic>
          <p:nvPicPr>
            <p:cNvPr id="503" name="Google Shape;503;p6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1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data center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semiconductor manufacturing</a:t>
            </a:r>
            <a:endParaRPr sz="1100" b="1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1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52" y="4206588"/>
            <a:ext cx="876738" cy="8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458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9"/>
          <p:cNvSpPr txBox="1">
            <a:spLocks noGrp="1"/>
          </p:cNvSpPr>
          <p:nvPr>
            <p:ph type="title"/>
          </p:nvPr>
        </p:nvSpPr>
        <p:spPr>
          <a:xfrm>
            <a:off x="628650" y="452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Chip manufacturing is energy intensive</a:t>
            </a:r>
            <a:endParaRPr dirty="0"/>
          </a:p>
        </p:txBody>
      </p:sp>
      <p:pic>
        <p:nvPicPr>
          <p:cNvPr id="989" name="Google Shape;989;p8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15644"/>
            <a:ext cx="6679341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89"/>
          <p:cNvSpPr txBox="1"/>
          <p:nvPr/>
        </p:nvSpPr>
        <p:spPr>
          <a:xfrm>
            <a:off x="1066800" y="4567875"/>
            <a:ext cx="51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Source: 2021 corporate sustainability reports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89"/>
          <p:cNvSpPr txBox="1"/>
          <p:nvPr/>
        </p:nvSpPr>
        <p:spPr>
          <a:xfrm>
            <a:off x="6064575" y="1115650"/>
            <a:ext cx="295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Calibri"/>
                <a:ea typeface="Calibri"/>
                <a:cs typeface="Calibri"/>
                <a:sym typeface="Calibri"/>
              </a:rPr>
              <a:t>Hyperscalar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 CAGR 25% since 2015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“Fab 4” CAGR 11% since 2015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USA Renewables CAGR 7% since 2015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036;p92">
            <a:extLst>
              <a:ext uri="{FF2B5EF4-FFF2-40B4-BE49-F238E27FC236}">
                <a16:creationId xmlns:a16="http://schemas.microsoft.com/office/drawing/2014/main" id="{D5203481-30D7-856F-1EDE-706E812354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831" y="2808773"/>
            <a:ext cx="3182007" cy="16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9CFDF2-AF60-CEE6-DDCB-FCA602A6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402"/>
            <a:ext cx="7886700" cy="601924"/>
          </a:xfrm>
        </p:spPr>
        <p:txBody>
          <a:bodyPr>
            <a:normAutofit/>
          </a:bodyPr>
          <a:lstStyle/>
          <a:p>
            <a:endParaRPr lang="en-US" sz="2800" b="1" dirty="0"/>
          </a:p>
        </p:txBody>
      </p:sp>
      <p:pic>
        <p:nvPicPr>
          <p:cNvPr id="4" name="Google Shape;1032;p92" descr="Factory silhouette Images, Stock Photos &amp;amp; Vectors | Shutterstock">
            <a:extLst>
              <a:ext uri="{FF2B5EF4-FFF2-40B4-BE49-F238E27FC236}">
                <a16:creationId xmlns:a16="http://schemas.microsoft.com/office/drawing/2014/main" id="{6EE52DD5-56C5-9E90-7BFB-24143FFA8D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57" b="16059"/>
          <a:stretch/>
        </p:blipFill>
        <p:spPr>
          <a:xfrm>
            <a:off x="750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3;p92">
            <a:extLst>
              <a:ext uri="{FF2B5EF4-FFF2-40B4-BE49-F238E27FC236}">
                <a16:creationId xmlns:a16="http://schemas.microsoft.com/office/drawing/2014/main" id="{44F927D4-69B4-ED69-2BB8-2E12C798D101}"/>
              </a:ext>
            </a:extLst>
          </p:cNvPr>
          <p:cNvSpPr txBox="1"/>
          <p:nvPr/>
        </p:nvSpPr>
        <p:spPr>
          <a:xfrm>
            <a:off x="953153" y="2259816"/>
            <a:ext cx="1779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Semiconductor fab</a:t>
            </a:r>
            <a:endParaRPr sz="1100" dirty="0"/>
          </a:p>
        </p:txBody>
      </p:sp>
      <p:sp>
        <p:nvSpPr>
          <p:cNvPr id="9" name="Google Shape;1037;p92">
            <a:extLst>
              <a:ext uri="{FF2B5EF4-FFF2-40B4-BE49-F238E27FC236}">
                <a16:creationId xmlns:a16="http://schemas.microsoft.com/office/drawing/2014/main" id="{F1D85DFD-D19F-B36A-32B0-AECB052E02CF}"/>
              </a:ext>
            </a:extLst>
          </p:cNvPr>
          <p:cNvSpPr txBox="1"/>
          <p:nvPr/>
        </p:nvSpPr>
        <p:spPr>
          <a:xfrm>
            <a:off x="2021363" y="3533202"/>
            <a:ext cx="792696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Energy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(60%)</a:t>
            </a:r>
            <a:endParaRPr sz="1100" dirty="0"/>
          </a:p>
        </p:txBody>
      </p:sp>
      <p:sp>
        <p:nvSpPr>
          <p:cNvPr id="10" name="Google Shape;1038;p92">
            <a:extLst>
              <a:ext uri="{FF2B5EF4-FFF2-40B4-BE49-F238E27FC236}">
                <a16:creationId xmlns:a16="http://schemas.microsoft.com/office/drawing/2014/main" id="{12BD56CA-43F6-14D0-9A11-770F2661579C}"/>
              </a:ext>
            </a:extLst>
          </p:cNvPr>
          <p:cNvSpPr txBox="1"/>
          <p:nvPr/>
        </p:nvSpPr>
        <p:spPr>
          <a:xfrm>
            <a:off x="336143" y="3803212"/>
            <a:ext cx="1375175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Chemicals (15%)</a:t>
            </a:r>
            <a:endParaRPr sz="1100" dirty="0"/>
          </a:p>
        </p:txBody>
      </p:sp>
      <p:sp>
        <p:nvSpPr>
          <p:cNvPr id="11" name="Google Shape;1039;p92">
            <a:extLst>
              <a:ext uri="{FF2B5EF4-FFF2-40B4-BE49-F238E27FC236}">
                <a16:creationId xmlns:a16="http://schemas.microsoft.com/office/drawing/2014/main" id="{4F9DA25A-518C-FEB7-B82E-C079AD83E095}"/>
              </a:ext>
            </a:extLst>
          </p:cNvPr>
          <p:cNvSpPr txBox="1"/>
          <p:nvPr/>
        </p:nvSpPr>
        <p:spPr>
          <a:xfrm>
            <a:off x="134303" y="3260243"/>
            <a:ext cx="121171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PFCs (10%)</a:t>
            </a:r>
            <a:endParaRPr sz="1100" dirty="0"/>
          </a:p>
        </p:txBody>
      </p:sp>
      <p:sp>
        <p:nvSpPr>
          <p:cNvPr id="17" name="Google Shape;1046;p92">
            <a:extLst>
              <a:ext uri="{FF2B5EF4-FFF2-40B4-BE49-F238E27FC236}">
                <a16:creationId xmlns:a16="http://schemas.microsoft.com/office/drawing/2014/main" id="{7A4F6FB4-BF1D-3445-2667-346778DFBC2E}"/>
              </a:ext>
            </a:extLst>
          </p:cNvPr>
          <p:cNvSpPr/>
          <p:nvPr/>
        </p:nvSpPr>
        <p:spPr>
          <a:xfrm>
            <a:off x="290676" y="4791525"/>
            <a:ext cx="6783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06080A"/>
                </a:solidFill>
                <a:sym typeface="Arial"/>
              </a:rPr>
              <a:t>Gupta et. al. Chasing Carbon: The Elusive Environmental Footprint of Computing (HPCA 2021)</a:t>
            </a:r>
            <a:endParaRPr sz="1100" dirty="0"/>
          </a:p>
        </p:txBody>
      </p:sp>
      <p:sp>
        <p:nvSpPr>
          <p:cNvPr id="18" name="Google Shape;1004;p90">
            <a:extLst>
              <a:ext uri="{FF2B5EF4-FFF2-40B4-BE49-F238E27FC236}">
                <a16:creationId xmlns:a16="http://schemas.microsoft.com/office/drawing/2014/main" id="{09B74881-8490-85C4-40B6-AEC997597133}"/>
              </a:ext>
            </a:extLst>
          </p:cNvPr>
          <p:cNvSpPr txBox="1"/>
          <p:nvPr/>
        </p:nvSpPr>
        <p:spPr>
          <a:xfrm>
            <a:off x="134303" y="2828783"/>
            <a:ext cx="2164760" cy="300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Wafer &amp; gas (10%)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683490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036;p92">
            <a:extLst>
              <a:ext uri="{FF2B5EF4-FFF2-40B4-BE49-F238E27FC236}">
                <a16:creationId xmlns:a16="http://schemas.microsoft.com/office/drawing/2014/main" id="{D5203481-30D7-856F-1EDE-706E812354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831" y="2808773"/>
            <a:ext cx="3182007" cy="16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9CFDF2-AF60-CEE6-DDCB-FCA602A6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402"/>
            <a:ext cx="7886700" cy="601924"/>
          </a:xfrm>
        </p:spPr>
        <p:txBody>
          <a:bodyPr>
            <a:normAutofit/>
          </a:bodyPr>
          <a:lstStyle/>
          <a:p>
            <a:endParaRPr lang="en-US" sz="2800" b="1" dirty="0"/>
          </a:p>
        </p:txBody>
      </p:sp>
      <p:pic>
        <p:nvPicPr>
          <p:cNvPr id="4" name="Google Shape;1032;p92" descr="Factory silhouette Images, Stock Photos &amp;amp; Vectors | Shutterstock">
            <a:extLst>
              <a:ext uri="{FF2B5EF4-FFF2-40B4-BE49-F238E27FC236}">
                <a16:creationId xmlns:a16="http://schemas.microsoft.com/office/drawing/2014/main" id="{6EE52DD5-56C5-9E90-7BFB-24143FFA8D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57" b="16059"/>
          <a:stretch/>
        </p:blipFill>
        <p:spPr>
          <a:xfrm>
            <a:off x="750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3;p92">
            <a:extLst>
              <a:ext uri="{FF2B5EF4-FFF2-40B4-BE49-F238E27FC236}">
                <a16:creationId xmlns:a16="http://schemas.microsoft.com/office/drawing/2014/main" id="{44F927D4-69B4-ED69-2BB8-2E12C798D101}"/>
              </a:ext>
            </a:extLst>
          </p:cNvPr>
          <p:cNvSpPr txBox="1"/>
          <p:nvPr/>
        </p:nvSpPr>
        <p:spPr>
          <a:xfrm>
            <a:off x="953153" y="2259816"/>
            <a:ext cx="1779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Semiconductor fab</a:t>
            </a:r>
            <a:endParaRPr sz="1100" dirty="0"/>
          </a:p>
        </p:txBody>
      </p:sp>
      <p:pic>
        <p:nvPicPr>
          <p:cNvPr id="6" name="Google Shape;1034;p92" descr="Factory silhouette Images, Stock Photos &amp;amp; Vectors | Shutterstock">
            <a:extLst>
              <a:ext uri="{FF2B5EF4-FFF2-40B4-BE49-F238E27FC236}">
                <a16:creationId xmlns:a16="http://schemas.microsoft.com/office/drawing/2014/main" id="{C5F9C953-F6D2-4D03-8B7A-DE4EFDD86D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57" b="16059"/>
          <a:stretch/>
        </p:blipFill>
        <p:spPr>
          <a:xfrm>
            <a:off x="5937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35;p92">
            <a:extLst>
              <a:ext uri="{FF2B5EF4-FFF2-40B4-BE49-F238E27FC236}">
                <a16:creationId xmlns:a16="http://schemas.microsoft.com/office/drawing/2014/main" id="{D017B5FE-64BF-B1CC-0071-E595CA7D7005}"/>
              </a:ext>
            </a:extLst>
          </p:cNvPr>
          <p:cNvSpPr txBox="1"/>
          <p:nvPr/>
        </p:nvSpPr>
        <p:spPr>
          <a:xfrm>
            <a:off x="5603112" y="2268153"/>
            <a:ext cx="2853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 u="none" strike="noStrike" cap="none" dirty="0">
                <a:solidFill>
                  <a:srgbClr val="009051"/>
                </a:solidFill>
                <a:sym typeface="Arial"/>
              </a:rPr>
              <a:t>100% Renewable </a:t>
            </a: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powered semiconductor fab</a:t>
            </a:r>
            <a:endParaRPr sz="1100" dirty="0"/>
          </a:p>
        </p:txBody>
      </p:sp>
      <p:sp>
        <p:nvSpPr>
          <p:cNvPr id="8" name="Google Shape;1035;p92">
            <a:extLst>
              <a:ext uri="{FF2B5EF4-FFF2-40B4-BE49-F238E27FC236}">
                <a16:creationId xmlns:a16="http://schemas.microsoft.com/office/drawing/2014/main" id="{A6D0D203-2D9D-F02B-0E14-829C26110D4F}"/>
              </a:ext>
            </a:extLst>
          </p:cNvPr>
          <p:cNvSpPr txBox="1"/>
          <p:nvPr/>
        </p:nvSpPr>
        <p:spPr>
          <a:xfrm>
            <a:off x="5603112" y="2268153"/>
            <a:ext cx="2853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 u="none" strike="noStrike" cap="none" dirty="0">
                <a:solidFill>
                  <a:srgbClr val="009051"/>
                </a:solidFill>
                <a:sym typeface="Arial"/>
              </a:rPr>
              <a:t>100% Renewable </a:t>
            </a: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powered semiconductor fab</a:t>
            </a:r>
            <a:endParaRPr sz="1100" dirty="0"/>
          </a:p>
        </p:txBody>
      </p:sp>
      <p:sp>
        <p:nvSpPr>
          <p:cNvPr id="9" name="Google Shape;1037;p92">
            <a:extLst>
              <a:ext uri="{FF2B5EF4-FFF2-40B4-BE49-F238E27FC236}">
                <a16:creationId xmlns:a16="http://schemas.microsoft.com/office/drawing/2014/main" id="{F1D85DFD-D19F-B36A-32B0-AECB052E02CF}"/>
              </a:ext>
            </a:extLst>
          </p:cNvPr>
          <p:cNvSpPr txBox="1"/>
          <p:nvPr/>
        </p:nvSpPr>
        <p:spPr>
          <a:xfrm>
            <a:off x="2021363" y="3533202"/>
            <a:ext cx="792696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Energy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(60%)</a:t>
            </a:r>
            <a:endParaRPr sz="1100" dirty="0"/>
          </a:p>
        </p:txBody>
      </p:sp>
      <p:sp>
        <p:nvSpPr>
          <p:cNvPr id="10" name="Google Shape;1038;p92">
            <a:extLst>
              <a:ext uri="{FF2B5EF4-FFF2-40B4-BE49-F238E27FC236}">
                <a16:creationId xmlns:a16="http://schemas.microsoft.com/office/drawing/2014/main" id="{12BD56CA-43F6-14D0-9A11-770F2661579C}"/>
              </a:ext>
            </a:extLst>
          </p:cNvPr>
          <p:cNvSpPr txBox="1"/>
          <p:nvPr/>
        </p:nvSpPr>
        <p:spPr>
          <a:xfrm>
            <a:off x="336143" y="3803212"/>
            <a:ext cx="1375175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Chemicals (15%)</a:t>
            </a:r>
            <a:endParaRPr sz="1100" dirty="0"/>
          </a:p>
        </p:txBody>
      </p:sp>
      <p:sp>
        <p:nvSpPr>
          <p:cNvPr id="11" name="Google Shape;1039;p92">
            <a:extLst>
              <a:ext uri="{FF2B5EF4-FFF2-40B4-BE49-F238E27FC236}">
                <a16:creationId xmlns:a16="http://schemas.microsoft.com/office/drawing/2014/main" id="{4F9DA25A-518C-FEB7-B82E-C079AD83E095}"/>
              </a:ext>
            </a:extLst>
          </p:cNvPr>
          <p:cNvSpPr txBox="1"/>
          <p:nvPr/>
        </p:nvSpPr>
        <p:spPr>
          <a:xfrm>
            <a:off x="134303" y="3260243"/>
            <a:ext cx="121171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PFCs (10%)</a:t>
            </a:r>
            <a:endParaRPr sz="1100" dirty="0"/>
          </a:p>
        </p:txBody>
      </p:sp>
      <p:cxnSp>
        <p:nvCxnSpPr>
          <p:cNvPr id="12" name="Google Shape;1041;p92">
            <a:extLst>
              <a:ext uri="{FF2B5EF4-FFF2-40B4-BE49-F238E27FC236}">
                <a16:creationId xmlns:a16="http://schemas.microsoft.com/office/drawing/2014/main" id="{CE45C3C1-C731-AE10-5468-3AC762FF0711}"/>
              </a:ext>
            </a:extLst>
          </p:cNvPr>
          <p:cNvCxnSpPr/>
          <p:nvPr/>
        </p:nvCxnSpPr>
        <p:spPr>
          <a:xfrm>
            <a:off x="3204255" y="3668275"/>
            <a:ext cx="2518542" cy="0"/>
          </a:xfrm>
          <a:prstGeom prst="straightConnector1">
            <a:avLst/>
          </a:prstGeom>
          <a:noFill/>
          <a:ln w="127000" cap="flat" cmpd="sng">
            <a:solidFill>
              <a:srgbClr val="06080A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3" name="Google Shape;1042;p92" descr="Summer Sun Cliparts 22, Buy Clip Art - Sun With A Black Background PNG  Image | Transparent PNG Free Download on SeekPNG">
            <a:extLst>
              <a:ext uri="{FF2B5EF4-FFF2-40B4-BE49-F238E27FC236}">
                <a16:creationId xmlns:a16="http://schemas.microsoft.com/office/drawing/2014/main" id="{F031F016-30E1-8750-83F7-009636F2D0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2348" y="2987453"/>
            <a:ext cx="1247597" cy="121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43;p92" descr="16,690 Wind Turbine Illustrations &amp;amp; Clip Art - iStock">
            <a:extLst>
              <a:ext uri="{FF2B5EF4-FFF2-40B4-BE49-F238E27FC236}">
                <a16:creationId xmlns:a16="http://schemas.microsoft.com/office/drawing/2014/main" id="{9E8E1F3D-1884-2DAB-A0BC-3A042E2067E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619" t="13916" b="3688"/>
          <a:stretch/>
        </p:blipFill>
        <p:spPr>
          <a:xfrm>
            <a:off x="7397045" y="2923159"/>
            <a:ext cx="1443527" cy="13457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44;p92">
            <a:extLst>
              <a:ext uri="{FF2B5EF4-FFF2-40B4-BE49-F238E27FC236}">
                <a16:creationId xmlns:a16="http://schemas.microsoft.com/office/drawing/2014/main" id="{7171F089-DFD0-45F9-BBCA-52B6533946D5}"/>
              </a:ext>
            </a:extLst>
          </p:cNvPr>
          <p:cNvSpPr txBox="1"/>
          <p:nvPr/>
        </p:nvSpPr>
        <p:spPr>
          <a:xfrm>
            <a:off x="5670018" y="4247650"/>
            <a:ext cx="3439500" cy="269400"/>
          </a:xfrm>
          <a:prstGeom prst="rect">
            <a:avLst/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1" u="none" strike="noStrike" cap="none" dirty="0">
                <a:solidFill>
                  <a:srgbClr val="06080A"/>
                </a:solidFill>
                <a:sym typeface="Arial"/>
              </a:rPr>
              <a:t>Reduces manufacturing footprint by </a:t>
            </a:r>
            <a:r>
              <a:rPr lang="en" sz="1300" b="1" i="1" u="none" strike="noStrike" cap="none" dirty="0">
                <a:solidFill>
                  <a:srgbClr val="C00000"/>
                </a:solidFill>
                <a:sym typeface="Arial"/>
              </a:rPr>
              <a:t>2.5x</a:t>
            </a:r>
            <a:endParaRPr sz="900" dirty="0"/>
          </a:p>
        </p:txBody>
      </p:sp>
      <p:sp>
        <p:nvSpPr>
          <p:cNvPr id="17" name="Google Shape;1046;p92">
            <a:extLst>
              <a:ext uri="{FF2B5EF4-FFF2-40B4-BE49-F238E27FC236}">
                <a16:creationId xmlns:a16="http://schemas.microsoft.com/office/drawing/2014/main" id="{7A4F6FB4-BF1D-3445-2667-346778DFBC2E}"/>
              </a:ext>
            </a:extLst>
          </p:cNvPr>
          <p:cNvSpPr/>
          <p:nvPr/>
        </p:nvSpPr>
        <p:spPr>
          <a:xfrm>
            <a:off x="290676" y="4791525"/>
            <a:ext cx="6783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06080A"/>
                </a:solidFill>
                <a:sym typeface="Arial"/>
              </a:rPr>
              <a:t>Gupta et. al. Chasing Carbon: The Elusive Environmental Footprint of Computing (HPCA 2021)</a:t>
            </a:r>
            <a:endParaRPr sz="1100" dirty="0"/>
          </a:p>
        </p:txBody>
      </p:sp>
      <p:sp>
        <p:nvSpPr>
          <p:cNvPr id="18" name="Google Shape;1004;p90">
            <a:extLst>
              <a:ext uri="{FF2B5EF4-FFF2-40B4-BE49-F238E27FC236}">
                <a16:creationId xmlns:a16="http://schemas.microsoft.com/office/drawing/2014/main" id="{09B74881-8490-85C4-40B6-AEC997597133}"/>
              </a:ext>
            </a:extLst>
          </p:cNvPr>
          <p:cNvSpPr txBox="1"/>
          <p:nvPr/>
        </p:nvSpPr>
        <p:spPr>
          <a:xfrm>
            <a:off x="134303" y="2828783"/>
            <a:ext cx="2164760" cy="300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Wafer &amp; gas (10%)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860229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036;p92">
            <a:extLst>
              <a:ext uri="{FF2B5EF4-FFF2-40B4-BE49-F238E27FC236}">
                <a16:creationId xmlns:a16="http://schemas.microsoft.com/office/drawing/2014/main" id="{D5203481-30D7-856F-1EDE-706E812354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831" y="2808773"/>
            <a:ext cx="3182007" cy="16836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9CFDF2-AF60-CEE6-DDCB-FCA602A6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402"/>
            <a:ext cx="7886700" cy="60192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FreightSansLFPro" panose="02000506030000020004" pitchFamily="2" charset="77"/>
              </a:rPr>
              <a:t>“</a:t>
            </a:r>
            <a:r>
              <a:rPr lang="en-US" sz="2800" b="1" dirty="0">
                <a:solidFill>
                  <a:srgbClr val="009051"/>
                </a:solidFill>
                <a:latin typeface="FreightSansLFPro" panose="02000506030000020004" pitchFamily="2" charset="77"/>
              </a:rPr>
              <a:t>Green</a:t>
            </a:r>
            <a:r>
              <a:rPr lang="en-US" sz="2800" b="1" dirty="0">
                <a:latin typeface="FreightSansLFPro" panose="02000506030000020004" pitchFamily="2" charset="77"/>
              </a:rPr>
              <a:t>” powered fabs are </a:t>
            </a:r>
            <a:r>
              <a:rPr lang="en-US" sz="2800" b="1" u="sng" dirty="0">
                <a:solidFill>
                  <a:srgbClr val="C00000"/>
                </a:solidFill>
                <a:latin typeface="FreightSansLFPro" panose="02000506030000020004" pitchFamily="2" charset="77"/>
              </a:rPr>
              <a:t>not</a:t>
            </a:r>
            <a:r>
              <a:rPr lang="en-US" sz="2800" b="1" dirty="0">
                <a:latin typeface="FreightSansLFPro" panose="02000506030000020004" pitchFamily="2" charset="77"/>
              </a:rPr>
              <a:t> enough</a:t>
            </a:r>
            <a:endParaRPr lang="en-US" sz="2800" b="1" dirty="0"/>
          </a:p>
        </p:txBody>
      </p:sp>
      <p:pic>
        <p:nvPicPr>
          <p:cNvPr id="4" name="Google Shape;1032;p92" descr="Factory silhouette Images, Stock Photos &amp;amp; Vectors | Shutterstock">
            <a:extLst>
              <a:ext uri="{FF2B5EF4-FFF2-40B4-BE49-F238E27FC236}">
                <a16:creationId xmlns:a16="http://schemas.microsoft.com/office/drawing/2014/main" id="{6EE52DD5-56C5-9E90-7BFB-24143FFA8D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57" b="16059"/>
          <a:stretch/>
        </p:blipFill>
        <p:spPr>
          <a:xfrm>
            <a:off x="750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3;p92">
            <a:extLst>
              <a:ext uri="{FF2B5EF4-FFF2-40B4-BE49-F238E27FC236}">
                <a16:creationId xmlns:a16="http://schemas.microsoft.com/office/drawing/2014/main" id="{44F927D4-69B4-ED69-2BB8-2E12C798D101}"/>
              </a:ext>
            </a:extLst>
          </p:cNvPr>
          <p:cNvSpPr txBox="1"/>
          <p:nvPr/>
        </p:nvSpPr>
        <p:spPr>
          <a:xfrm>
            <a:off x="953153" y="2259816"/>
            <a:ext cx="1779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Semiconductor fab</a:t>
            </a:r>
            <a:endParaRPr sz="1100" dirty="0"/>
          </a:p>
        </p:txBody>
      </p:sp>
      <p:pic>
        <p:nvPicPr>
          <p:cNvPr id="6" name="Google Shape;1034;p92" descr="Factory silhouette Images, Stock Photos &amp;amp; Vectors | Shutterstock">
            <a:extLst>
              <a:ext uri="{FF2B5EF4-FFF2-40B4-BE49-F238E27FC236}">
                <a16:creationId xmlns:a16="http://schemas.microsoft.com/office/drawing/2014/main" id="{C5F9C953-F6D2-4D03-8B7A-DE4EFDD86D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57" b="16059"/>
          <a:stretch/>
        </p:blipFill>
        <p:spPr>
          <a:xfrm>
            <a:off x="5937011" y="1011355"/>
            <a:ext cx="2185140" cy="12383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35;p92">
            <a:extLst>
              <a:ext uri="{FF2B5EF4-FFF2-40B4-BE49-F238E27FC236}">
                <a16:creationId xmlns:a16="http://schemas.microsoft.com/office/drawing/2014/main" id="{D017B5FE-64BF-B1CC-0071-E595CA7D7005}"/>
              </a:ext>
            </a:extLst>
          </p:cNvPr>
          <p:cNvSpPr txBox="1"/>
          <p:nvPr/>
        </p:nvSpPr>
        <p:spPr>
          <a:xfrm>
            <a:off x="5603112" y="2268153"/>
            <a:ext cx="2853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 u="none" strike="noStrike" cap="none" dirty="0">
                <a:solidFill>
                  <a:srgbClr val="009051"/>
                </a:solidFill>
                <a:sym typeface="Arial"/>
              </a:rPr>
              <a:t>100% Renewable </a:t>
            </a: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powered semiconductor fab</a:t>
            </a:r>
            <a:endParaRPr sz="1100" dirty="0"/>
          </a:p>
        </p:txBody>
      </p:sp>
      <p:sp>
        <p:nvSpPr>
          <p:cNvPr id="8" name="Google Shape;1035;p92">
            <a:extLst>
              <a:ext uri="{FF2B5EF4-FFF2-40B4-BE49-F238E27FC236}">
                <a16:creationId xmlns:a16="http://schemas.microsoft.com/office/drawing/2014/main" id="{A6D0D203-2D9D-F02B-0E14-829C26110D4F}"/>
              </a:ext>
            </a:extLst>
          </p:cNvPr>
          <p:cNvSpPr txBox="1"/>
          <p:nvPr/>
        </p:nvSpPr>
        <p:spPr>
          <a:xfrm>
            <a:off x="5603112" y="2268153"/>
            <a:ext cx="2853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 u="none" strike="noStrike" cap="none" dirty="0">
                <a:solidFill>
                  <a:srgbClr val="009051"/>
                </a:solidFill>
                <a:sym typeface="Arial"/>
              </a:rPr>
              <a:t>100% Renewable </a:t>
            </a:r>
            <a:r>
              <a:rPr lang="en" sz="1700" b="0" i="1" u="none" strike="noStrike" cap="none" dirty="0">
                <a:solidFill>
                  <a:srgbClr val="06080A"/>
                </a:solidFill>
                <a:sym typeface="Arial"/>
              </a:rPr>
              <a:t>powered semiconductor fab</a:t>
            </a:r>
            <a:endParaRPr sz="1100" dirty="0"/>
          </a:p>
        </p:txBody>
      </p:sp>
      <p:sp>
        <p:nvSpPr>
          <p:cNvPr id="9" name="Google Shape;1037;p92">
            <a:extLst>
              <a:ext uri="{FF2B5EF4-FFF2-40B4-BE49-F238E27FC236}">
                <a16:creationId xmlns:a16="http://schemas.microsoft.com/office/drawing/2014/main" id="{F1D85DFD-D19F-B36A-32B0-AECB052E02CF}"/>
              </a:ext>
            </a:extLst>
          </p:cNvPr>
          <p:cNvSpPr txBox="1"/>
          <p:nvPr/>
        </p:nvSpPr>
        <p:spPr>
          <a:xfrm>
            <a:off x="2021363" y="3533202"/>
            <a:ext cx="792696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Energy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 u="none" strike="noStrike" cap="none" dirty="0">
                <a:solidFill>
                  <a:srgbClr val="06080A"/>
                </a:solidFill>
                <a:sym typeface="Arial"/>
              </a:rPr>
              <a:t>(60%)</a:t>
            </a:r>
            <a:endParaRPr sz="1100" dirty="0"/>
          </a:p>
        </p:txBody>
      </p:sp>
      <p:sp>
        <p:nvSpPr>
          <p:cNvPr id="10" name="Google Shape;1038;p92">
            <a:extLst>
              <a:ext uri="{FF2B5EF4-FFF2-40B4-BE49-F238E27FC236}">
                <a16:creationId xmlns:a16="http://schemas.microsoft.com/office/drawing/2014/main" id="{12BD56CA-43F6-14D0-9A11-770F2661579C}"/>
              </a:ext>
            </a:extLst>
          </p:cNvPr>
          <p:cNvSpPr txBox="1"/>
          <p:nvPr/>
        </p:nvSpPr>
        <p:spPr>
          <a:xfrm>
            <a:off x="336143" y="3803212"/>
            <a:ext cx="1375175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Chemicals (15%)</a:t>
            </a:r>
            <a:endParaRPr sz="1100" dirty="0"/>
          </a:p>
        </p:txBody>
      </p:sp>
      <p:sp>
        <p:nvSpPr>
          <p:cNvPr id="11" name="Google Shape;1039;p92">
            <a:extLst>
              <a:ext uri="{FF2B5EF4-FFF2-40B4-BE49-F238E27FC236}">
                <a16:creationId xmlns:a16="http://schemas.microsoft.com/office/drawing/2014/main" id="{4F9DA25A-518C-FEB7-B82E-C079AD83E095}"/>
              </a:ext>
            </a:extLst>
          </p:cNvPr>
          <p:cNvSpPr txBox="1"/>
          <p:nvPr/>
        </p:nvSpPr>
        <p:spPr>
          <a:xfrm>
            <a:off x="134303" y="3260243"/>
            <a:ext cx="121171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PFCs (10%)</a:t>
            </a:r>
            <a:endParaRPr sz="1100" dirty="0"/>
          </a:p>
        </p:txBody>
      </p:sp>
      <p:cxnSp>
        <p:nvCxnSpPr>
          <p:cNvPr id="12" name="Google Shape;1041;p92">
            <a:extLst>
              <a:ext uri="{FF2B5EF4-FFF2-40B4-BE49-F238E27FC236}">
                <a16:creationId xmlns:a16="http://schemas.microsoft.com/office/drawing/2014/main" id="{CE45C3C1-C731-AE10-5468-3AC762FF0711}"/>
              </a:ext>
            </a:extLst>
          </p:cNvPr>
          <p:cNvCxnSpPr/>
          <p:nvPr/>
        </p:nvCxnSpPr>
        <p:spPr>
          <a:xfrm>
            <a:off x="3204255" y="3668275"/>
            <a:ext cx="2518542" cy="0"/>
          </a:xfrm>
          <a:prstGeom prst="straightConnector1">
            <a:avLst/>
          </a:prstGeom>
          <a:noFill/>
          <a:ln w="127000" cap="flat" cmpd="sng">
            <a:solidFill>
              <a:srgbClr val="06080A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3" name="Google Shape;1042;p92" descr="Summer Sun Cliparts 22, Buy Clip Art - Sun With A Black Background PNG  Image | Transparent PNG Free Download on SeekPNG">
            <a:extLst>
              <a:ext uri="{FF2B5EF4-FFF2-40B4-BE49-F238E27FC236}">
                <a16:creationId xmlns:a16="http://schemas.microsoft.com/office/drawing/2014/main" id="{F031F016-30E1-8750-83F7-009636F2D0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2348" y="2987453"/>
            <a:ext cx="1247597" cy="121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43;p92" descr="16,690 Wind Turbine Illustrations &amp;amp; Clip Art - iStock">
            <a:extLst>
              <a:ext uri="{FF2B5EF4-FFF2-40B4-BE49-F238E27FC236}">
                <a16:creationId xmlns:a16="http://schemas.microsoft.com/office/drawing/2014/main" id="{9E8E1F3D-1884-2DAB-A0BC-3A042E2067E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619" t="13916" b="3688"/>
          <a:stretch/>
        </p:blipFill>
        <p:spPr>
          <a:xfrm>
            <a:off x="7397045" y="2923159"/>
            <a:ext cx="1443527" cy="13457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44;p92">
            <a:extLst>
              <a:ext uri="{FF2B5EF4-FFF2-40B4-BE49-F238E27FC236}">
                <a16:creationId xmlns:a16="http://schemas.microsoft.com/office/drawing/2014/main" id="{7171F089-DFD0-45F9-BBCA-52B6533946D5}"/>
              </a:ext>
            </a:extLst>
          </p:cNvPr>
          <p:cNvSpPr txBox="1"/>
          <p:nvPr/>
        </p:nvSpPr>
        <p:spPr>
          <a:xfrm>
            <a:off x="5670018" y="4247650"/>
            <a:ext cx="3439500" cy="269400"/>
          </a:xfrm>
          <a:prstGeom prst="rect">
            <a:avLst/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1" u="none" strike="noStrike" cap="none" dirty="0">
                <a:solidFill>
                  <a:srgbClr val="06080A"/>
                </a:solidFill>
                <a:sym typeface="Arial"/>
              </a:rPr>
              <a:t>Reduces manufacturing footprint by </a:t>
            </a:r>
            <a:r>
              <a:rPr lang="en" sz="1300" b="1" i="1" u="none" strike="noStrike" cap="none" dirty="0">
                <a:solidFill>
                  <a:srgbClr val="C00000"/>
                </a:solidFill>
                <a:sym typeface="Arial"/>
              </a:rPr>
              <a:t>2.5x</a:t>
            </a:r>
            <a:endParaRPr sz="900" dirty="0"/>
          </a:p>
        </p:txBody>
      </p:sp>
      <p:sp>
        <p:nvSpPr>
          <p:cNvPr id="16" name="Google Shape;1045;p92">
            <a:extLst>
              <a:ext uri="{FF2B5EF4-FFF2-40B4-BE49-F238E27FC236}">
                <a16:creationId xmlns:a16="http://schemas.microsoft.com/office/drawing/2014/main" id="{8E9A0E46-F662-1B9F-B839-B1F880BB6058}"/>
              </a:ext>
            </a:extLst>
          </p:cNvPr>
          <p:cNvSpPr txBox="1"/>
          <p:nvPr/>
        </p:nvSpPr>
        <p:spPr>
          <a:xfrm>
            <a:off x="2935150" y="2571750"/>
            <a:ext cx="2853000" cy="8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6080A"/>
                </a:solidFill>
                <a:sym typeface="Arial"/>
              </a:rPr>
              <a:t>TSMC plans for</a:t>
            </a:r>
            <a:endParaRPr sz="9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6080A"/>
                </a:solidFill>
                <a:sym typeface="Arial"/>
              </a:rPr>
              <a:t> </a:t>
            </a:r>
            <a:r>
              <a:rPr lang="en" sz="1600" b="1" i="0" u="none" strike="noStrike" cap="none" dirty="0">
                <a:solidFill>
                  <a:srgbClr val="C00000"/>
                </a:solidFill>
                <a:sym typeface="Arial"/>
              </a:rPr>
              <a:t>25% renewable by 2025 </a:t>
            </a:r>
            <a:r>
              <a:rPr lang="en" sz="1600" b="0" i="0" u="none" strike="noStrike" cap="none" dirty="0">
                <a:solidFill>
                  <a:srgbClr val="06080A"/>
                </a:solidFill>
                <a:sym typeface="Arial"/>
              </a:rPr>
              <a:t>and </a:t>
            </a:r>
            <a:r>
              <a:rPr lang="en" sz="1600" b="1" i="0" u="none" strike="noStrike" cap="none" dirty="0">
                <a:solidFill>
                  <a:srgbClr val="009051"/>
                </a:solidFill>
                <a:sym typeface="Arial"/>
              </a:rPr>
              <a:t>100% renewable by 2050</a:t>
            </a:r>
            <a:r>
              <a:rPr lang="en" sz="1600" b="0" i="0" u="none" strike="noStrike" cap="none" dirty="0">
                <a:solidFill>
                  <a:srgbClr val="06080A"/>
                </a:solidFill>
                <a:sym typeface="Arial"/>
              </a:rPr>
              <a:t>. </a:t>
            </a:r>
            <a:endParaRPr sz="900" dirty="0"/>
          </a:p>
        </p:txBody>
      </p:sp>
      <p:sp>
        <p:nvSpPr>
          <p:cNvPr id="17" name="Google Shape;1046;p92">
            <a:extLst>
              <a:ext uri="{FF2B5EF4-FFF2-40B4-BE49-F238E27FC236}">
                <a16:creationId xmlns:a16="http://schemas.microsoft.com/office/drawing/2014/main" id="{7A4F6FB4-BF1D-3445-2667-346778DFBC2E}"/>
              </a:ext>
            </a:extLst>
          </p:cNvPr>
          <p:cNvSpPr/>
          <p:nvPr/>
        </p:nvSpPr>
        <p:spPr>
          <a:xfrm>
            <a:off x="290676" y="4791525"/>
            <a:ext cx="6783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06080A"/>
                </a:solidFill>
                <a:sym typeface="Arial"/>
              </a:rPr>
              <a:t>Gupta et. al. Chasing Carbon: The Elusive Environmental Footprint of Computing (HPCA 2021)</a:t>
            </a:r>
            <a:endParaRPr sz="1100" dirty="0"/>
          </a:p>
        </p:txBody>
      </p:sp>
      <p:sp>
        <p:nvSpPr>
          <p:cNvPr id="18" name="Google Shape;1004;p90">
            <a:extLst>
              <a:ext uri="{FF2B5EF4-FFF2-40B4-BE49-F238E27FC236}">
                <a16:creationId xmlns:a16="http://schemas.microsoft.com/office/drawing/2014/main" id="{09B74881-8490-85C4-40B6-AEC997597133}"/>
              </a:ext>
            </a:extLst>
          </p:cNvPr>
          <p:cNvSpPr txBox="1"/>
          <p:nvPr/>
        </p:nvSpPr>
        <p:spPr>
          <a:xfrm>
            <a:off x="134303" y="2828783"/>
            <a:ext cx="2164760" cy="300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06080A"/>
                </a:solidFill>
                <a:sym typeface="Arial"/>
              </a:rPr>
              <a:t>Wafer &amp; gas (10%)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61860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0" y="2216943"/>
            <a:ext cx="9144000" cy="992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FreightSansLFPro" panose="02000506030000020004" pitchFamily="2" charset="77"/>
                <a:ea typeface="Calibri"/>
                <a:cs typeface="Calibri"/>
                <a:sym typeface="Calibri"/>
              </a:rPr>
              <a:t>We must elevate carbon as a first order design target and constraint alongside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FreightSansLFPro" panose="02000506030000020004" pitchFamily="2" charset="77"/>
              </a:rPr>
              <a:t>performance, power, energy, and area</a:t>
            </a:r>
            <a:endParaRPr sz="1800" b="1" dirty="0">
              <a:latin typeface="FreightSansLFPro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1181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>
                <a:latin typeface="FreightSansLFPro" panose="02000506030000020004" pitchFamily="2" charset="77"/>
              </a:rPr>
              <a:t>ACT Tutorial: Today</a:t>
            </a:r>
            <a:endParaRPr lang="en-US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14926"/>
              </p:ext>
            </p:extLst>
          </p:nvPr>
        </p:nvGraphicFramePr>
        <p:xfrm>
          <a:off x="1383048" y="1229963"/>
          <a:ext cx="6948972" cy="274320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415717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Welcome to the ACT tutorial!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–2:45pm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2:45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BC0C1C36-F6D6-1910-2A68-B56894ED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1" y="2165601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999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3D25-7717-4870-197E-3A3F2295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800" b="1" dirty="0">
                <a:latin typeface="FreightSansLFPro" panose="02000506030000020004" pitchFamily="2" charset="77"/>
              </a:rPr>
              <a:t>Crucial to look at emissions across HW cycle</a:t>
            </a:r>
            <a:endParaRPr lang="en-US" sz="2800" b="1" dirty="0">
              <a:latin typeface="FreightSansLFPro" panose="02000506030000020004" pitchFamily="2" charset="77"/>
            </a:endParaRPr>
          </a:p>
        </p:txBody>
      </p:sp>
      <p:pic>
        <p:nvPicPr>
          <p:cNvPr id="7" name="Google Shape;1665;p132">
            <a:extLst>
              <a:ext uri="{FF2B5EF4-FFF2-40B4-BE49-F238E27FC236}">
                <a16:creationId xmlns:a16="http://schemas.microsoft.com/office/drawing/2014/main" id="{F51C2970-0241-7345-E4F7-A6A64721C4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123" b="2785"/>
          <a:stretch/>
        </p:blipFill>
        <p:spPr>
          <a:xfrm>
            <a:off x="1163225" y="1079925"/>
            <a:ext cx="6295139" cy="3966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56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dirty="0"/>
              <a:t>Today</a:t>
            </a:r>
            <a:endParaRPr dirty="0"/>
          </a:p>
        </p:txBody>
      </p:sp>
      <p:sp>
        <p:nvSpPr>
          <p:cNvPr id="368" name="Google Shape;368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69" name="Google Shape;369;p56"/>
          <p:cNvSpPr/>
          <p:nvPr/>
        </p:nvSpPr>
        <p:spPr>
          <a:xfrm>
            <a:off x="294114" y="701651"/>
            <a:ext cx="444023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56"/>
          <p:cNvGrpSpPr/>
          <p:nvPr/>
        </p:nvGrpSpPr>
        <p:grpSpPr>
          <a:xfrm>
            <a:off x="4659188" y="34286"/>
            <a:ext cx="4747831" cy="1297624"/>
            <a:chOff x="6096000" y="382032"/>
            <a:chExt cx="6330441" cy="1730165"/>
          </a:xfrm>
        </p:grpSpPr>
        <p:grpSp>
          <p:nvGrpSpPr>
            <p:cNvPr id="371" name="Google Shape;371;p56"/>
            <p:cNvGrpSpPr/>
            <p:nvPr/>
          </p:nvGrpSpPr>
          <p:grpSpPr>
            <a:xfrm>
              <a:off x="6096000" y="847629"/>
              <a:ext cx="6330441" cy="1264568"/>
              <a:chOff x="0" y="961736"/>
              <a:chExt cx="7168810" cy="1402212"/>
            </a:xfrm>
          </p:grpSpPr>
          <p:pic>
            <p:nvPicPr>
              <p:cNvPr id="372" name="Google Shape;372;p56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73" name="Google Shape;373;p56"/>
              <p:cNvGrpSpPr/>
              <p:nvPr/>
            </p:nvGrpSpPr>
            <p:grpSpPr>
              <a:xfrm>
                <a:off x="5320592" y="1117599"/>
                <a:ext cx="1420404" cy="1162335"/>
                <a:chOff x="8876987" y="1566468"/>
                <a:chExt cx="1702810" cy="1421168"/>
              </a:xfrm>
            </p:grpSpPr>
            <p:pic>
              <p:nvPicPr>
                <p:cNvPr id="374" name="Google Shape;374;p56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5" name="Google Shape;375;p56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76" name="Google Shape;376;p56"/>
              <p:cNvSpPr txBox="1"/>
              <p:nvPr/>
            </p:nvSpPr>
            <p:spPr>
              <a:xfrm>
                <a:off x="0" y="2233548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377" name="Google Shape;377;p56"/>
              <p:cNvSpPr txBox="1"/>
              <p:nvPr/>
            </p:nvSpPr>
            <p:spPr>
              <a:xfrm>
                <a:off x="4851232" y="2227103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378" name="Google Shape;378;p56"/>
              <p:cNvCxnSpPr>
                <a:stCxn id="379" idx="3"/>
                <a:endCxn id="374" idx="1"/>
              </p:cNvCxnSpPr>
              <p:nvPr/>
            </p:nvCxnSpPr>
            <p:spPr>
              <a:xfrm>
                <a:off x="3928451" y="961736"/>
                <a:ext cx="13920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80" name="Google Shape;380;p56"/>
              <p:cNvCxnSpPr>
                <a:stCxn id="372" idx="3"/>
                <a:endCxn id="379" idx="1"/>
              </p:cNvCxnSpPr>
              <p:nvPr/>
            </p:nvCxnSpPr>
            <p:spPr>
              <a:xfrm rot="10800000" flipH="1">
                <a:off x="1602900" y="961748"/>
                <a:ext cx="12711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379" name="Google Shape;379;p56" descr="Artificial Intelligence outlin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56"/>
          <p:cNvSpPr txBox="1"/>
          <p:nvPr/>
        </p:nvSpPr>
        <p:spPr>
          <a:xfrm>
            <a:off x="6118934" y="785240"/>
            <a:ext cx="1534909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51" name="Google Shape;2151;p1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2152" name="Google Shape;2152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153"/>
          <p:cNvSpPr txBox="1"/>
          <p:nvPr/>
        </p:nvSpPr>
        <p:spPr>
          <a:xfrm>
            <a:off x="628650" y="906314"/>
            <a:ext cx="7951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sp>
        <p:nvSpPr>
          <p:cNvPr id="2154" name="Google Shape;2154;p15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61" name="Google Shape;2161;p1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2162" name="Google Shape;2162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154"/>
          <p:cNvSpPr txBox="1"/>
          <p:nvPr/>
        </p:nvSpPr>
        <p:spPr>
          <a:xfrm>
            <a:off x="628650" y="906314"/>
            <a:ext cx="8123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sp>
        <p:nvSpPr>
          <p:cNvPr id="2164" name="Google Shape;2164;p15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71" name="Google Shape;2171;p1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172" name="Google Shape;2172;p155"/>
          <p:cNvSpPr txBox="1"/>
          <p:nvPr/>
        </p:nvSpPr>
        <p:spPr>
          <a:xfrm>
            <a:off x="583805" y="4053903"/>
            <a:ext cx="8371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2017 and 2019 the Pareto frontier has shifted to the right prioritizing performance.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Designing sustainable systems requires shifting the frontier down.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3" name="Google Shape;2173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55"/>
          <p:cNvSpPr txBox="1"/>
          <p:nvPr/>
        </p:nvSpPr>
        <p:spPr>
          <a:xfrm>
            <a:off x="628650" y="906314"/>
            <a:ext cx="7951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cxnSp>
        <p:nvCxnSpPr>
          <p:cNvPr id="2175" name="Google Shape;2175;p155"/>
          <p:cNvCxnSpPr/>
          <p:nvPr/>
        </p:nvCxnSpPr>
        <p:spPr>
          <a:xfrm>
            <a:off x="4604192" y="3301253"/>
            <a:ext cx="26304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76" name="Google Shape;2176;p155"/>
          <p:cNvSpPr txBox="1"/>
          <p:nvPr/>
        </p:nvSpPr>
        <p:spPr>
          <a:xfrm>
            <a:off x="6559944" y="3042006"/>
            <a:ext cx="23955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500"/>
              <a:buFont typeface="Arial"/>
              <a:buNone/>
            </a:pPr>
            <a:r>
              <a:rPr lang="en" sz="1500" b="1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Performance and efficiency  improvement</a:t>
            </a:r>
            <a:endParaRPr sz="1200" b="1" i="1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23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Performance versus manufacturing footprint</a:t>
            </a:r>
            <a:endParaRPr/>
          </a:p>
        </p:txBody>
      </p:sp>
      <p:sp>
        <p:nvSpPr>
          <p:cNvPr id="2183" name="Google Shape;2183;p1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184" name="Google Shape;2184;p156"/>
          <p:cNvSpPr txBox="1"/>
          <p:nvPr/>
        </p:nvSpPr>
        <p:spPr>
          <a:xfrm>
            <a:off x="583805" y="4053903"/>
            <a:ext cx="8371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2017 and 2019 the Pareto frontier has shifted to the right prioritizing performance.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Designing sustainable systems requires shifting the frontier down.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5" name="Google Shape;2185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97" y="1021731"/>
            <a:ext cx="6200075" cy="31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156"/>
          <p:cNvSpPr txBox="1"/>
          <p:nvPr/>
        </p:nvSpPr>
        <p:spPr>
          <a:xfrm>
            <a:off x="628650" y="906314"/>
            <a:ext cx="7951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industry (Apple, Google, Huawei) life cycle analyses and GeekBench performance measurements https://www.geekbench.com/blog/2019/09/geekbench-5/</a:t>
            </a:r>
            <a:endParaRPr sz="1100"/>
          </a:p>
        </p:txBody>
      </p:sp>
      <p:cxnSp>
        <p:nvCxnSpPr>
          <p:cNvPr id="2187" name="Google Shape;2187;p156"/>
          <p:cNvCxnSpPr/>
          <p:nvPr/>
        </p:nvCxnSpPr>
        <p:spPr>
          <a:xfrm>
            <a:off x="4604192" y="3301253"/>
            <a:ext cx="26304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88" name="Google Shape;2188;p156"/>
          <p:cNvSpPr txBox="1"/>
          <p:nvPr/>
        </p:nvSpPr>
        <p:spPr>
          <a:xfrm>
            <a:off x="6559944" y="3042006"/>
            <a:ext cx="23955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500"/>
              <a:buFont typeface="Arial"/>
              <a:buNone/>
            </a:pPr>
            <a:r>
              <a:rPr lang="en" sz="1500" b="1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Performance and efficiency  improvement</a:t>
            </a:r>
            <a:endParaRPr sz="1200" b="1" i="1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388" name="Google Shape;388;p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9" name="Google Shape;389;p57"/>
          <p:cNvSpPr/>
          <p:nvPr/>
        </p:nvSpPr>
        <p:spPr>
          <a:xfrm>
            <a:off x="294114" y="701651"/>
            <a:ext cx="4440236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57"/>
          <p:cNvGrpSpPr/>
          <p:nvPr/>
        </p:nvGrpSpPr>
        <p:grpSpPr>
          <a:xfrm>
            <a:off x="4659188" y="34286"/>
            <a:ext cx="4747831" cy="1988232"/>
            <a:chOff x="6096000" y="382032"/>
            <a:chExt cx="6330441" cy="2650976"/>
          </a:xfrm>
        </p:grpSpPr>
        <p:grpSp>
          <p:nvGrpSpPr>
            <p:cNvPr id="391" name="Google Shape;391;p57"/>
            <p:cNvGrpSpPr/>
            <p:nvPr/>
          </p:nvGrpSpPr>
          <p:grpSpPr>
            <a:xfrm>
              <a:off x="6096000" y="847629"/>
              <a:ext cx="6330441" cy="1264568"/>
              <a:chOff x="0" y="961736"/>
              <a:chExt cx="7168810" cy="1402212"/>
            </a:xfrm>
          </p:grpSpPr>
          <p:pic>
            <p:nvPicPr>
              <p:cNvPr id="392" name="Google Shape;392;p57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93" name="Google Shape;393;p57"/>
              <p:cNvGrpSpPr/>
              <p:nvPr/>
            </p:nvGrpSpPr>
            <p:grpSpPr>
              <a:xfrm>
                <a:off x="5320592" y="1117599"/>
                <a:ext cx="1420404" cy="1162335"/>
                <a:chOff x="8876987" y="1566468"/>
                <a:chExt cx="1702810" cy="1421168"/>
              </a:xfrm>
            </p:grpSpPr>
            <p:pic>
              <p:nvPicPr>
                <p:cNvPr id="394" name="Google Shape;394;p57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5" name="Google Shape;395;p57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96" name="Google Shape;396;p57"/>
              <p:cNvSpPr txBox="1"/>
              <p:nvPr/>
            </p:nvSpPr>
            <p:spPr>
              <a:xfrm>
                <a:off x="0" y="2233548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/>
              </a:p>
            </p:txBody>
          </p:sp>
          <p:sp>
            <p:nvSpPr>
              <p:cNvPr id="397" name="Google Shape;397;p57"/>
              <p:cNvSpPr txBox="1"/>
              <p:nvPr/>
            </p:nvSpPr>
            <p:spPr>
              <a:xfrm>
                <a:off x="4851232" y="2227103"/>
                <a:ext cx="2317578" cy="13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/>
              </a:p>
            </p:txBody>
          </p:sp>
          <p:cxnSp>
            <p:nvCxnSpPr>
              <p:cNvPr id="398" name="Google Shape;398;p57"/>
              <p:cNvCxnSpPr>
                <a:stCxn id="399" idx="3"/>
                <a:endCxn id="394" idx="1"/>
              </p:cNvCxnSpPr>
              <p:nvPr/>
            </p:nvCxnSpPr>
            <p:spPr>
              <a:xfrm>
                <a:off x="3928451" y="961736"/>
                <a:ext cx="13920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00" name="Google Shape;400;p57"/>
              <p:cNvCxnSpPr>
                <a:stCxn id="392" idx="3"/>
                <a:endCxn id="399" idx="1"/>
              </p:cNvCxnSpPr>
              <p:nvPr/>
            </p:nvCxnSpPr>
            <p:spPr>
              <a:xfrm rot="10800000" flipH="1">
                <a:off x="1602900" y="961748"/>
                <a:ext cx="12711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401" name="Google Shape;401;p57"/>
            <p:cNvGrpSpPr/>
            <p:nvPr/>
          </p:nvGrpSpPr>
          <p:grpSpPr>
            <a:xfrm>
              <a:off x="7511446" y="1476942"/>
              <a:ext cx="3282920" cy="1556066"/>
              <a:chOff x="7337811" y="1606515"/>
              <a:chExt cx="3282920" cy="1556066"/>
            </a:xfrm>
          </p:grpSpPr>
          <p:cxnSp>
            <p:nvCxnSpPr>
              <p:cNvPr id="402" name="Google Shape;402;p57"/>
              <p:cNvCxnSpPr>
                <a:stCxn id="392" idx="3"/>
              </p:cNvCxnSpPr>
              <p:nvPr/>
            </p:nvCxnSpPr>
            <p:spPr>
              <a:xfrm>
                <a:off x="7337811" y="1606515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403" name="Google Shape;403;p57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04" name="Google Shape;404;p57"/>
              <p:cNvCxnSpPr>
                <a:stCxn id="394" idx="1"/>
              </p:cNvCxnSpPr>
              <p:nvPr/>
            </p:nvCxnSpPr>
            <p:spPr>
              <a:xfrm flipH="1">
                <a:off x="9339131" y="1641884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399" name="Google Shape;399;p57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" name="Google Shape;405;p57"/>
          <p:cNvSpPr txBox="1"/>
          <p:nvPr/>
        </p:nvSpPr>
        <p:spPr>
          <a:xfrm>
            <a:off x="6118934" y="785240"/>
            <a:ext cx="1534909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/>
          </a:p>
        </p:txBody>
      </p:sp>
      <p:sp>
        <p:nvSpPr>
          <p:cNvPr id="406" name="Google Shape;406;p57"/>
          <p:cNvSpPr txBox="1"/>
          <p:nvPr/>
        </p:nvSpPr>
        <p:spPr>
          <a:xfrm>
            <a:off x="961225" y="1678407"/>
            <a:ext cx="7687390" cy="353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83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1"/>
          <p:cNvGrpSpPr/>
          <p:nvPr/>
        </p:nvGrpSpPr>
        <p:grpSpPr>
          <a:xfrm>
            <a:off x="21143" y="2842566"/>
            <a:ext cx="1015940" cy="984073"/>
            <a:chOff x="348226" y="3408576"/>
            <a:chExt cx="956106" cy="850150"/>
          </a:xfrm>
        </p:grpSpPr>
        <p:pic>
          <p:nvPicPr>
            <p:cNvPr id="503" name="Google Shape;503;p6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1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data center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1"/>
          <p:cNvGrpSpPr/>
          <p:nvPr/>
        </p:nvGrpSpPr>
        <p:grpSpPr>
          <a:xfrm>
            <a:off x="21143" y="2842566"/>
            <a:ext cx="1015940" cy="984073"/>
            <a:chOff x="348226" y="3408576"/>
            <a:chExt cx="956106" cy="850150"/>
          </a:xfrm>
        </p:grpSpPr>
        <p:pic>
          <p:nvPicPr>
            <p:cNvPr id="503" name="Google Shape;503;p6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1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data center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semiconductor manufacturing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1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52" y="4206588"/>
            <a:ext cx="876738" cy="8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92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912" y="194977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294114" y="701651"/>
            <a:ext cx="444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does computing’s carbon footprint come from?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both </a:t>
            </a:r>
            <a:r>
              <a:rPr lang="en" sz="1500" i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energy consumed </a:t>
            </a:r>
            <a:r>
              <a:rPr lang="en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hardware manufacturing (embodied carbon).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61" descr="Smart Phon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21951">
            <a:off x="247753" y="1698313"/>
            <a:ext cx="701922" cy="70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1"/>
          <p:cNvGrpSpPr/>
          <p:nvPr/>
        </p:nvGrpSpPr>
        <p:grpSpPr>
          <a:xfrm>
            <a:off x="21143" y="2842566"/>
            <a:ext cx="1015940" cy="984073"/>
            <a:chOff x="348226" y="3408576"/>
            <a:chExt cx="956106" cy="850150"/>
          </a:xfrm>
        </p:grpSpPr>
        <p:pic>
          <p:nvPicPr>
            <p:cNvPr id="503" name="Google Shape;503;p61" descr="Clou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26" y="3408576"/>
              <a:ext cx="850150" cy="85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1" descr="Database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920" y="3620704"/>
              <a:ext cx="514412" cy="514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61"/>
          <p:cNvGrpSpPr/>
          <p:nvPr/>
        </p:nvGrpSpPr>
        <p:grpSpPr>
          <a:xfrm>
            <a:off x="4659187" y="34286"/>
            <a:ext cx="4748030" cy="1988232"/>
            <a:chOff x="6096000" y="382032"/>
            <a:chExt cx="6330707" cy="2650976"/>
          </a:xfrm>
        </p:grpSpPr>
        <p:grpSp>
          <p:nvGrpSpPr>
            <p:cNvPr id="506" name="Google Shape;506;p61"/>
            <p:cNvGrpSpPr/>
            <p:nvPr/>
          </p:nvGrpSpPr>
          <p:grpSpPr>
            <a:xfrm>
              <a:off x="6096000" y="847603"/>
              <a:ext cx="6330707" cy="1264594"/>
              <a:chOff x="0" y="961748"/>
              <a:chExt cx="7168732" cy="1402300"/>
            </a:xfrm>
          </p:grpSpPr>
          <p:pic>
            <p:nvPicPr>
              <p:cNvPr id="507" name="Google Shape;507;p61" descr="Smart Phone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4678" y="1215437"/>
                <a:ext cx="888222" cy="88822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8" name="Google Shape;508;p61"/>
              <p:cNvGrpSpPr/>
              <p:nvPr/>
            </p:nvGrpSpPr>
            <p:grpSpPr>
              <a:xfrm>
                <a:off x="5321010" y="1117641"/>
                <a:ext cx="1420484" cy="1162373"/>
                <a:chOff x="8876987" y="1566468"/>
                <a:chExt cx="1702810" cy="1421168"/>
              </a:xfrm>
            </p:grpSpPr>
            <p:pic>
              <p:nvPicPr>
                <p:cNvPr id="509" name="Google Shape;509;p61" descr="Cloud outlin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876987" y="1566468"/>
                  <a:ext cx="1421168" cy="1421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0" name="Google Shape;510;p61" descr="Database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719872" y="1943295"/>
                  <a:ext cx="859925" cy="859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1" name="Google Shape;511;p61"/>
              <p:cNvSpPr txBox="1"/>
              <p:nvPr/>
            </p:nvSpPr>
            <p:spPr>
              <a:xfrm>
                <a:off x="0" y="2233548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Mobile</a:t>
                </a:r>
                <a:endParaRPr sz="1100" dirty="0"/>
              </a:p>
            </p:txBody>
          </p:sp>
          <p:sp>
            <p:nvSpPr>
              <p:cNvPr id="512" name="Google Shape;512;p61"/>
              <p:cNvSpPr txBox="1"/>
              <p:nvPr/>
            </p:nvSpPr>
            <p:spPr>
              <a:xfrm>
                <a:off x="4851232" y="2227103"/>
                <a:ext cx="2317500" cy="1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n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center</a:t>
                </a:r>
                <a:endParaRPr sz="1100" dirty="0"/>
              </a:p>
            </p:txBody>
          </p:sp>
          <p:cxnSp>
            <p:nvCxnSpPr>
              <p:cNvPr id="513" name="Google Shape;513;p61"/>
              <p:cNvCxnSpPr>
                <a:stCxn id="514" idx="3"/>
                <a:endCxn id="509" idx="1"/>
              </p:cNvCxnSpPr>
              <p:nvPr/>
            </p:nvCxnSpPr>
            <p:spPr>
              <a:xfrm>
                <a:off x="3928243" y="961777"/>
                <a:ext cx="1392900" cy="7371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515" name="Google Shape;515;p61"/>
              <p:cNvCxnSpPr>
                <a:stCxn id="507" idx="3"/>
                <a:endCxn id="514" idx="1"/>
              </p:cNvCxnSpPr>
              <p:nvPr/>
            </p:nvCxnSpPr>
            <p:spPr>
              <a:xfrm rot="10800000" flipH="1">
                <a:off x="1602900" y="961748"/>
                <a:ext cx="1270800" cy="6978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548135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grpSp>
          <p:nvGrpSpPr>
            <p:cNvPr id="516" name="Google Shape;516;p61"/>
            <p:cNvGrpSpPr/>
            <p:nvPr/>
          </p:nvGrpSpPr>
          <p:grpSpPr>
            <a:xfrm>
              <a:off x="7511521" y="1476879"/>
              <a:ext cx="3283463" cy="1556129"/>
              <a:chOff x="7337886" y="1606452"/>
              <a:chExt cx="3283463" cy="1556129"/>
            </a:xfrm>
          </p:grpSpPr>
          <p:cxnSp>
            <p:nvCxnSpPr>
              <p:cNvPr id="517" name="Google Shape;517;p61"/>
              <p:cNvCxnSpPr>
                <a:stCxn id="507" idx="3"/>
              </p:cNvCxnSpPr>
              <p:nvPr/>
            </p:nvCxnSpPr>
            <p:spPr>
              <a:xfrm>
                <a:off x="7337886" y="1606452"/>
                <a:ext cx="1163700" cy="8010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  <p:pic>
            <p:nvPicPr>
              <p:cNvPr id="518" name="Google Shape;518;p61" descr="Processor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81069" y="2231386"/>
                <a:ext cx="931195" cy="9311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" name="Google Shape;519;p61"/>
              <p:cNvCxnSpPr>
                <a:stCxn id="509" idx="1"/>
              </p:cNvCxnSpPr>
              <p:nvPr/>
            </p:nvCxnSpPr>
            <p:spPr>
              <a:xfrm flipH="1">
                <a:off x="9339749" y="1641875"/>
                <a:ext cx="1281600" cy="7452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C00000"/>
                </a:solidFill>
                <a:prstDash val="solid"/>
                <a:miter lim="800000"/>
                <a:headEnd type="triangle" w="med" len="med"/>
                <a:tailEnd type="none" w="sm" len="sm"/>
              </a:ln>
            </p:spPr>
          </p:cxnSp>
        </p:grpSp>
        <p:pic>
          <p:nvPicPr>
            <p:cNvPr id="514" name="Google Shape;514;p61" descr="Artificial Intelligence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3836" y="382032"/>
              <a:ext cx="931195" cy="9311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61"/>
          <p:cNvSpPr txBox="1"/>
          <p:nvPr/>
        </p:nvSpPr>
        <p:spPr>
          <a:xfrm>
            <a:off x="6159959" y="2066965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Fabs</a:t>
            </a:r>
            <a:endParaRPr sz="1100"/>
          </a:p>
        </p:txBody>
      </p:sp>
      <p:sp>
        <p:nvSpPr>
          <p:cNvPr id="521" name="Google Shape;521;p61"/>
          <p:cNvSpPr txBox="1"/>
          <p:nvPr/>
        </p:nvSpPr>
        <p:spPr>
          <a:xfrm>
            <a:off x="6118934" y="785240"/>
            <a:ext cx="15348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100" dirty="0"/>
          </a:p>
        </p:txBody>
      </p:sp>
      <p:sp>
        <p:nvSpPr>
          <p:cNvPr id="522" name="Google Shape;522;p61"/>
          <p:cNvSpPr txBox="1"/>
          <p:nvPr/>
        </p:nvSpPr>
        <p:spPr>
          <a:xfrm>
            <a:off x="1037083" y="1811094"/>
            <a:ext cx="76875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mobile emissions</a:t>
            </a:r>
            <a:endParaRPr sz="1100" b="1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data center emissions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breakdown of semiconductor manufacturing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1" descr="Process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52" y="4206588"/>
            <a:ext cx="876738" cy="8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7397DF-0016-4535-8122-3754E9D3162B}"/>
              </a:ext>
            </a:extLst>
          </p:cNvPr>
          <p:cNvSpPr/>
          <p:nvPr/>
        </p:nvSpPr>
        <p:spPr>
          <a:xfrm>
            <a:off x="21143" y="2842566"/>
            <a:ext cx="8177469" cy="2198597"/>
          </a:xfrm>
          <a:prstGeom prst="rect">
            <a:avLst/>
          </a:prstGeom>
          <a:solidFill>
            <a:schemeClr val="bg1">
              <a:alpha val="3602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42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3407</Words>
  <Application>Microsoft Macintosh PowerPoint</Application>
  <PresentationFormat>On-screen Show (16:9)</PresentationFormat>
  <Paragraphs>510</Paragraphs>
  <Slides>43</Slides>
  <Notes>42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FreightSansLFPro</vt:lpstr>
      <vt:lpstr>Arial</vt:lpstr>
      <vt:lpstr>Calibri</vt:lpstr>
      <vt:lpstr>Simple Light</vt:lpstr>
      <vt:lpstr>Office Theme</vt:lpstr>
      <vt:lpstr>ACT: Architectural Carbon Modeling Tools</vt:lpstr>
      <vt:lpstr>ACT Tutorial: Today</vt:lpstr>
      <vt:lpstr>Today</vt:lpstr>
      <vt:lpstr>Today</vt:lpstr>
      <vt:lpstr>Today</vt:lpstr>
      <vt:lpstr>Today</vt:lpstr>
      <vt:lpstr>Today</vt:lpstr>
      <vt:lpstr>Today</vt:lpstr>
      <vt:lpstr>Today</vt:lpstr>
      <vt:lpstr>Life Cycle Analysis: key to understanding carbon emissions</vt:lpstr>
      <vt:lpstr>Life Cycle Analysis: key to understanding carbon emissions</vt:lpstr>
      <vt:lpstr>Life Cycle Analysis: key to understanding carbon emissions</vt:lpstr>
      <vt:lpstr>Manufacturing dominates Apple’s overall carbon footprint</vt:lpstr>
      <vt:lpstr>Manufacturing dominates Apple’s overall carbon footprint</vt:lpstr>
      <vt:lpstr>Manufacturing dominates Apple’s overall carbon footprint</vt:lpstr>
      <vt:lpstr>Manufacturing dominates Apple’s overall carbon footprint</vt:lpstr>
      <vt:lpstr>Carbon footprint characteristics vary across devices</vt:lpstr>
      <vt:lpstr>Carbon footprint characteristics vary across devices</vt:lpstr>
      <vt:lpstr>Carbon footprint characteristics vary across devices</vt:lpstr>
      <vt:lpstr>Today</vt:lpstr>
      <vt:lpstr>Greenhouse gas (GHG) Protocol</vt:lpstr>
      <vt:lpstr>Greenhouse gas (GHG) Protocol</vt:lpstr>
      <vt:lpstr>Greenhouse gas (GHG) Protocol</vt:lpstr>
      <vt:lpstr>Greenhouse gas (GHG) Protocol</vt:lpstr>
      <vt:lpstr>Greenhouse gas (GHG) Protocol</vt:lpstr>
      <vt:lpstr>Greenhouse gas (GHG) Protocol</vt:lpstr>
      <vt:lpstr>Historical analysis of Facebook’s carbon footprint</vt:lpstr>
      <vt:lpstr>Historical analysis of Facebook’s carbon footprint</vt:lpstr>
      <vt:lpstr>Historical analysis of Facebook’s carbon footprint</vt:lpstr>
      <vt:lpstr>Historical analysis of Facebook’s carbon footprint</vt:lpstr>
      <vt:lpstr>Economic incentives and carbon sequestration</vt:lpstr>
      <vt:lpstr>Today</vt:lpstr>
      <vt:lpstr>Chip manufacturing is energy intensive</vt:lpstr>
      <vt:lpstr>PowerPoint Presentation</vt:lpstr>
      <vt:lpstr>PowerPoint Presentation</vt:lpstr>
      <vt:lpstr>“Green” powered fabs are not enough</vt:lpstr>
      <vt:lpstr>PowerPoint Presentation</vt:lpstr>
      <vt:lpstr>ACT Tutorial: Today</vt:lpstr>
      <vt:lpstr>Crucial to look at emissions across HW cycle</vt:lpstr>
      <vt:lpstr>Performance versus manufacturing footprint</vt:lpstr>
      <vt:lpstr>Performance versus manufacturing footprint</vt:lpstr>
      <vt:lpstr>Performance versus manufacturing footprint</vt:lpstr>
      <vt:lpstr>Performance versus manufacturing footprint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Computer Systems: Modeling and Design</dc:title>
  <dc:subject/>
  <dc:creator/>
  <cp:keywords/>
  <dc:description/>
  <cp:lastModifiedBy>Udit Gupta</cp:lastModifiedBy>
  <cp:revision>46</cp:revision>
  <dcterms:modified xsi:type="dcterms:W3CDTF">2024-11-02T16:16:11Z</dcterms:modified>
  <cp:category/>
</cp:coreProperties>
</file>